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866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88031" y="1302733"/>
            <a:ext cx="7490198" cy="5080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030211" y="333756"/>
            <a:ext cx="1749552" cy="6652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51459" y="188976"/>
            <a:ext cx="504444" cy="914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030211" y="333756"/>
            <a:ext cx="1749552" cy="66527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51459" y="188976"/>
            <a:ext cx="504444" cy="914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81885" y="97282"/>
            <a:ext cx="4192904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3324225"/>
            <a:ext cx="8072755" cy="1635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DejaVu Sans"/>
                <a:cs typeface="DejaVu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919596" y="6448360"/>
            <a:ext cx="3059429" cy="233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jpg"/><Relationship Id="rId7" Type="http://schemas.openxmlformats.org/officeDocument/2006/relationships/image" Target="../media/image17.png"/><Relationship Id="rId12" Type="http://schemas.openxmlformats.org/officeDocument/2006/relationships/image" Target="../media/image2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jpg"/><Relationship Id="rId9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8418" y="1810257"/>
            <a:ext cx="742632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3200" b="1" spc="-160" dirty="0">
                <a:latin typeface="Trebuchet MS"/>
                <a:cs typeface="Trebuchet MS"/>
              </a:rPr>
              <a:t>Application </a:t>
            </a:r>
            <a:r>
              <a:rPr sz="3200" b="1" spc="-130" dirty="0">
                <a:latin typeface="Trebuchet MS"/>
                <a:cs typeface="Trebuchet MS"/>
              </a:rPr>
              <a:t>of </a:t>
            </a:r>
            <a:r>
              <a:rPr sz="3200" b="1" spc="-140" dirty="0">
                <a:latin typeface="Trebuchet MS"/>
                <a:cs typeface="Trebuchet MS"/>
              </a:rPr>
              <a:t>Base </a:t>
            </a:r>
            <a:r>
              <a:rPr sz="3200" b="1" spc="-235" dirty="0">
                <a:latin typeface="Trebuchet MS"/>
                <a:cs typeface="Trebuchet MS"/>
              </a:rPr>
              <a:t>Transceiver </a:t>
            </a:r>
            <a:r>
              <a:rPr sz="3200" b="1" spc="-150" dirty="0">
                <a:latin typeface="Trebuchet MS"/>
                <a:cs typeface="Trebuchet MS"/>
              </a:rPr>
              <a:t>Station</a:t>
            </a:r>
            <a:r>
              <a:rPr sz="3200" b="1" spc="-710" dirty="0">
                <a:latin typeface="Trebuchet MS"/>
                <a:cs typeface="Trebuchet MS"/>
              </a:rPr>
              <a:t> </a:t>
            </a:r>
            <a:r>
              <a:rPr sz="3200" b="1" spc="-165" dirty="0">
                <a:latin typeface="Trebuchet MS"/>
                <a:cs typeface="Trebuchet MS"/>
              </a:rPr>
              <a:t>with  </a:t>
            </a:r>
            <a:r>
              <a:rPr sz="3200" b="1" spc="-155" dirty="0">
                <a:latin typeface="Trebuchet MS"/>
                <a:cs typeface="Trebuchet MS"/>
              </a:rPr>
              <a:t>Smart </a:t>
            </a:r>
            <a:r>
              <a:rPr sz="3200" b="1" spc="-165" dirty="0">
                <a:latin typeface="Trebuchet MS"/>
                <a:cs typeface="Trebuchet MS"/>
              </a:rPr>
              <a:t>Antennas </a:t>
            </a:r>
            <a:r>
              <a:rPr sz="3200" b="1" spc="-170" dirty="0">
                <a:latin typeface="Trebuchet MS"/>
                <a:cs typeface="Trebuchet MS"/>
              </a:rPr>
              <a:t>in </a:t>
            </a:r>
            <a:r>
              <a:rPr sz="3200" b="1" spc="-190" dirty="0">
                <a:latin typeface="Trebuchet MS"/>
                <a:cs typeface="Trebuchet MS"/>
              </a:rPr>
              <a:t>the Power </a:t>
            </a:r>
            <a:r>
              <a:rPr sz="3200" b="1" spc="-155" dirty="0">
                <a:latin typeface="Trebuchet MS"/>
                <a:cs typeface="Trebuchet MS"/>
              </a:rPr>
              <a:t>Distribution  </a:t>
            </a:r>
            <a:r>
              <a:rPr sz="3200" b="1" spc="-195" dirty="0">
                <a:latin typeface="Trebuchet MS"/>
                <a:cs typeface="Trebuchet MS"/>
              </a:rPr>
              <a:t>Sector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30211" y="333756"/>
            <a:ext cx="1749552" cy="6652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1459" y="188976"/>
            <a:ext cx="504444" cy="914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31975" y="3851147"/>
            <a:ext cx="2663952" cy="19949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48071" y="3685032"/>
            <a:ext cx="2186939" cy="2161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57641" y="3682042"/>
            <a:ext cx="4158972" cy="2834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030211" y="333756"/>
            <a:ext cx="1749552" cy="66527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1459" y="188976"/>
            <a:ext cx="504444" cy="914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07260" y="231089"/>
            <a:ext cx="47802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30" dirty="0"/>
              <a:t>Mathematical</a:t>
            </a:r>
            <a:r>
              <a:rPr sz="4400" spc="-480" dirty="0"/>
              <a:t> </a:t>
            </a:r>
            <a:r>
              <a:rPr sz="4400" spc="-325" dirty="0"/>
              <a:t>Model</a:t>
            </a:r>
            <a:endParaRPr sz="4400"/>
          </a:p>
        </p:txBody>
      </p:sp>
      <p:sp>
        <p:nvSpPr>
          <p:cNvPr id="6" name="object 6"/>
          <p:cNvSpPr txBox="1"/>
          <p:nvPr/>
        </p:nvSpPr>
        <p:spPr>
          <a:xfrm>
            <a:off x="594156" y="1262888"/>
            <a:ext cx="2863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  <a:tab pos="1424940" algn="l"/>
              </a:tabLst>
            </a:pPr>
            <a:r>
              <a:rPr sz="2400" spc="-240" dirty="0">
                <a:latin typeface="DejaVu Sans"/>
                <a:cs typeface="DejaVu Sans"/>
              </a:rPr>
              <a:t>Finally,	</a:t>
            </a:r>
            <a:r>
              <a:rPr sz="2400" spc="-250" dirty="0">
                <a:latin typeface="DejaVu Sans"/>
                <a:cs typeface="DejaVu Sans"/>
              </a:rPr>
              <a:t>considering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4678" y="1262888"/>
            <a:ext cx="5046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46430" algn="l"/>
                <a:tab pos="1649095" algn="l"/>
                <a:tab pos="2105025" algn="l"/>
                <a:tab pos="2591435" algn="l"/>
                <a:tab pos="3227070" algn="l"/>
              </a:tabLst>
            </a:pPr>
            <a:r>
              <a:rPr sz="2400" spc="-155" dirty="0">
                <a:latin typeface="DejaVu Sans"/>
                <a:cs typeface="DejaVu Sans"/>
              </a:rPr>
              <a:t>t</a:t>
            </a:r>
            <a:r>
              <a:rPr sz="2400" spc="-265" dirty="0">
                <a:latin typeface="DejaVu Sans"/>
                <a:cs typeface="DejaVu Sans"/>
              </a:rPr>
              <a:t>h</a:t>
            </a:r>
            <a:r>
              <a:rPr sz="2400" spc="-285" dirty="0">
                <a:latin typeface="DejaVu Sans"/>
                <a:cs typeface="DejaVu Sans"/>
              </a:rPr>
              <a:t>e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370" dirty="0">
                <a:latin typeface="DejaVu Sans"/>
                <a:cs typeface="DejaVu Sans"/>
              </a:rPr>
              <a:t>v</a:t>
            </a:r>
            <a:r>
              <a:rPr sz="2400" spc="-310" dirty="0">
                <a:latin typeface="DejaVu Sans"/>
                <a:cs typeface="DejaVu Sans"/>
              </a:rPr>
              <a:t>e</a:t>
            </a:r>
            <a:r>
              <a:rPr sz="2400" spc="-275" dirty="0">
                <a:latin typeface="DejaVu Sans"/>
                <a:cs typeface="DejaVu Sans"/>
              </a:rPr>
              <a:t>c</a:t>
            </a:r>
            <a:r>
              <a:rPr sz="2400" spc="-165" dirty="0">
                <a:latin typeface="DejaVu Sans"/>
                <a:cs typeface="DejaVu Sans"/>
              </a:rPr>
              <a:t>t</a:t>
            </a:r>
            <a:r>
              <a:rPr sz="2400" spc="-220" dirty="0">
                <a:latin typeface="DejaVu Sans"/>
                <a:cs typeface="DejaVu Sans"/>
              </a:rPr>
              <a:t>o</a:t>
            </a:r>
            <a:r>
              <a:rPr sz="2400" spc="-145" dirty="0">
                <a:latin typeface="DejaVu Sans"/>
                <a:cs typeface="DejaVu Sans"/>
              </a:rPr>
              <a:t>r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355" dirty="0">
                <a:latin typeface="DejaVu Sans"/>
                <a:cs typeface="DejaVu Sans"/>
              </a:rPr>
              <a:t>V</a:t>
            </a:r>
            <a:r>
              <a:rPr sz="2400" spc="-157" baseline="-20833" dirty="0">
                <a:latin typeface="DejaVu Sans"/>
                <a:cs typeface="DejaVu Sans"/>
              </a:rPr>
              <a:t>r</a:t>
            </a:r>
            <a:r>
              <a:rPr sz="2400" baseline="-20833" dirty="0">
                <a:latin typeface="DejaVu Sans"/>
                <a:cs typeface="DejaVu Sans"/>
              </a:rPr>
              <a:t>	</a:t>
            </a:r>
            <a:r>
              <a:rPr sz="2400" spc="-320" dirty="0">
                <a:latin typeface="DejaVu Sans"/>
                <a:cs typeface="DejaVu Sans"/>
              </a:rPr>
              <a:t>as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29" dirty="0">
                <a:latin typeface="DejaVu Sans"/>
                <a:cs typeface="DejaVu Sans"/>
              </a:rPr>
              <a:t>the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375" dirty="0">
                <a:latin typeface="DejaVu Sans"/>
                <a:cs typeface="DejaVu Sans"/>
              </a:rPr>
              <a:t>z</a:t>
            </a:r>
            <a:r>
              <a:rPr sz="2400" spc="-260" dirty="0">
                <a:latin typeface="DejaVu Sans"/>
                <a:cs typeface="DejaVu Sans"/>
              </a:rPr>
              <a:t>e</a:t>
            </a:r>
            <a:r>
              <a:rPr sz="2400" spc="-204" dirty="0">
                <a:latin typeface="DejaVu Sans"/>
                <a:cs typeface="DejaVu Sans"/>
              </a:rPr>
              <a:t>r</a:t>
            </a:r>
            <a:r>
              <a:rPr sz="2400" spc="-215" dirty="0">
                <a:latin typeface="DejaVu Sans"/>
                <a:cs typeface="DejaVu Sans"/>
              </a:rPr>
              <a:t>o</a:t>
            </a:r>
            <a:r>
              <a:rPr sz="2400" spc="-140" dirty="0">
                <a:latin typeface="DejaVu Sans"/>
                <a:cs typeface="DejaVu Sans"/>
              </a:rPr>
              <a:t>-</a:t>
            </a:r>
            <a:r>
              <a:rPr sz="2400" spc="-185" dirty="0">
                <a:latin typeface="DejaVu Sans"/>
                <a:cs typeface="DejaVu Sans"/>
              </a:rPr>
              <a:t>r</a:t>
            </a:r>
            <a:r>
              <a:rPr sz="2400" spc="-305" dirty="0">
                <a:latin typeface="DejaVu Sans"/>
                <a:cs typeface="DejaVu Sans"/>
              </a:rPr>
              <a:t>e</a:t>
            </a:r>
            <a:r>
              <a:rPr sz="2400" spc="-180" dirty="0">
                <a:latin typeface="DejaVu Sans"/>
                <a:cs typeface="DejaVu Sans"/>
              </a:rPr>
              <a:t>f</a:t>
            </a:r>
            <a:r>
              <a:rPr sz="2400" spc="-260" dirty="0">
                <a:latin typeface="DejaVu Sans"/>
                <a:cs typeface="DejaVu Sans"/>
              </a:rPr>
              <a:t>e</a:t>
            </a:r>
            <a:r>
              <a:rPr sz="2400" spc="-204" dirty="0">
                <a:latin typeface="DejaVu Sans"/>
                <a:cs typeface="DejaVu Sans"/>
              </a:rPr>
              <a:t>r</a:t>
            </a:r>
            <a:r>
              <a:rPr sz="2400" spc="-295" dirty="0">
                <a:latin typeface="DejaVu Sans"/>
                <a:cs typeface="DejaVu Sans"/>
              </a:rPr>
              <a:t>en</a:t>
            </a:r>
            <a:r>
              <a:rPr sz="2400" spc="-240" dirty="0">
                <a:latin typeface="DejaVu Sans"/>
                <a:cs typeface="DejaVu Sans"/>
              </a:rPr>
              <a:t>c</a:t>
            </a:r>
            <a:r>
              <a:rPr sz="2400" spc="-285" dirty="0">
                <a:latin typeface="DejaVu Sans"/>
                <a:cs typeface="DejaVu Sans"/>
              </a:rPr>
              <a:t>e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7056" y="1628343"/>
            <a:ext cx="77654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10" dirty="0">
                <a:latin typeface="DejaVu Sans"/>
                <a:cs typeface="DejaVu Sans"/>
              </a:rPr>
              <a:t>direction </a:t>
            </a:r>
            <a:r>
              <a:rPr sz="2400" spc="-160" dirty="0">
                <a:latin typeface="DejaVu Sans"/>
                <a:cs typeface="DejaVu Sans"/>
              </a:rPr>
              <a:t>of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70" dirty="0">
                <a:latin typeface="DejaVu Sans"/>
                <a:cs typeface="DejaVu Sans"/>
              </a:rPr>
              <a:t>antenna </a:t>
            </a:r>
            <a:r>
              <a:rPr sz="2400" spc="-285" dirty="0">
                <a:latin typeface="DejaVu Sans"/>
                <a:cs typeface="DejaVu Sans"/>
              </a:rPr>
              <a:t>array,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80" dirty="0">
                <a:latin typeface="DejaVu Sans"/>
                <a:cs typeface="DejaVu Sans"/>
              </a:rPr>
              <a:t>angle </a:t>
            </a:r>
            <a:r>
              <a:rPr sz="2400" spc="-215" dirty="0">
                <a:latin typeface="DejaVu Sans"/>
                <a:cs typeface="DejaVu Sans"/>
              </a:rPr>
              <a:t>δ </a:t>
            </a:r>
            <a:r>
              <a:rPr sz="2400" spc="-260" dirty="0">
                <a:latin typeface="DejaVu Sans"/>
                <a:cs typeface="DejaVu Sans"/>
              </a:rPr>
              <a:t>between </a:t>
            </a:r>
            <a:r>
              <a:rPr sz="2400" spc="-220" dirty="0">
                <a:latin typeface="DejaVu Sans"/>
                <a:cs typeface="DejaVu Sans"/>
              </a:rPr>
              <a:t>V</a:t>
            </a:r>
            <a:r>
              <a:rPr sz="2400" spc="-330" baseline="-20833" dirty="0">
                <a:latin typeface="DejaVu Sans"/>
                <a:cs typeface="DejaVu Sans"/>
              </a:rPr>
              <a:t>r </a:t>
            </a:r>
            <a:r>
              <a:rPr sz="2400" spc="-280" dirty="0">
                <a:latin typeface="DejaVu Sans"/>
                <a:cs typeface="DejaVu Sans"/>
              </a:rPr>
              <a:t>and</a:t>
            </a:r>
            <a:r>
              <a:rPr sz="2400" spc="-250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the</a:t>
            </a:r>
            <a:endParaRPr sz="24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270" dirty="0">
                <a:latin typeface="DejaVu Sans"/>
                <a:cs typeface="DejaVu Sans"/>
              </a:rPr>
              <a:t>device </a:t>
            </a:r>
            <a:r>
              <a:rPr sz="2400" spc="-220" dirty="0">
                <a:latin typeface="DejaVu Sans"/>
                <a:cs typeface="DejaVu Sans"/>
              </a:rPr>
              <a:t>positioned </a:t>
            </a:r>
            <a:r>
              <a:rPr sz="2400" spc="-245" dirty="0">
                <a:latin typeface="DejaVu Sans"/>
                <a:cs typeface="DejaVu Sans"/>
              </a:rPr>
              <a:t>at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04" dirty="0">
                <a:latin typeface="DejaVu Sans"/>
                <a:cs typeface="DejaVu Sans"/>
              </a:rPr>
              <a:t>point </a:t>
            </a:r>
            <a:r>
              <a:rPr sz="2400" spc="-220" dirty="0">
                <a:latin typeface="DejaVu Sans"/>
                <a:cs typeface="DejaVu Sans"/>
              </a:rPr>
              <a:t>P</a:t>
            </a:r>
            <a:r>
              <a:rPr sz="2400" spc="-330" baseline="-20833" dirty="0">
                <a:latin typeface="DejaVu Sans"/>
                <a:cs typeface="DejaVu Sans"/>
              </a:rPr>
              <a:t>dev </a:t>
            </a:r>
            <a:r>
              <a:rPr sz="2400" spc="-819" dirty="0">
                <a:latin typeface="DejaVu Sans"/>
                <a:cs typeface="DejaVu Sans"/>
              </a:rPr>
              <a:t>=</a:t>
            </a:r>
            <a:r>
              <a:rPr sz="2400" spc="-220" dirty="0">
                <a:latin typeface="DejaVu Sans"/>
                <a:cs typeface="DejaVu Sans"/>
              </a:rPr>
              <a:t> </a:t>
            </a:r>
            <a:r>
              <a:rPr sz="2400" spc="-254" dirty="0">
                <a:latin typeface="DejaVu Sans"/>
                <a:cs typeface="DejaVu Sans"/>
              </a:rPr>
              <a:t>(x, </a:t>
            </a:r>
            <a:r>
              <a:rPr sz="2400" spc="-335" dirty="0">
                <a:latin typeface="DejaVu Sans"/>
                <a:cs typeface="DejaVu Sans"/>
              </a:rPr>
              <a:t>y, </a:t>
            </a:r>
            <a:r>
              <a:rPr sz="2400" spc="-265" dirty="0">
                <a:latin typeface="DejaVu Sans"/>
                <a:cs typeface="DejaVu Sans"/>
              </a:rPr>
              <a:t>z) </a:t>
            </a:r>
            <a:r>
              <a:rPr sz="2400" spc="-215" dirty="0">
                <a:latin typeface="DejaVu Sans"/>
                <a:cs typeface="DejaVu Sans"/>
              </a:rPr>
              <a:t>is </a:t>
            </a:r>
            <a:r>
              <a:rPr sz="2400" spc="-285" dirty="0">
                <a:latin typeface="DejaVu Sans"/>
                <a:cs typeface="DejaVu Sans"/>
              </a:rPr>
              <a:t>given</a:t>
            </a:r>
            <a:r>
              <a:rPr sz="2400" spc="-70" dirty="0">
                <a:latin typeface="DejaVu Sans"/>
                <a:cs typeface="DejaVu Sans"/>
              </a:rPr>
              <a:t> </a:t>
            </a:r>
            <a:r>
              <a:rPr sz="2400" spc="-260" dirty="0">
                <a:latin typeface="DejaVu Sans"/>
                <a:cs typeface="DejaVu Sans"/>
              </a:rPr>
              <a:t>by: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45129" y="2858770"/>
            <a:ext cx="11137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25" dirty="0">
                <a:latin typeface="DejaVu Sans"/>
                <a:cs typeface="DejaVu Sans"/>
              </a:rPr>
              <a:t>𝛿 </a:t>
            </a:r>
            <a:r>
              <a:rPr sz="2000" spc="-180" dirty="0">
                <a:latin typeface="DejaVu Sans"/>
                <a:cs typeface="DejaVu Sans"/>
              </a:rPr>
              <a:t>=</a:t>
            </a:r>
            <a:r>
              <a:rPr sz="2000" spc="-40" dirty="0">
                <a:latin typeface="DejaVu Sans"/>
                <a:cs typeface="DejaVu Sans"/>
              </a:rPr>
              <a:t> </a:t>
            </a:r>
            <a:r>
              <a:rPr sz="2000" spc="-145" dirty="0">
                <a:latin typeface="DejaVu Sans"/>
                <a:cs typeface="DejaVu Sans"/>
              </a:rPr>
              <a:t>cos</a:t>
            </a:r>
            <a:r>
              <a:rPr sz="2175" spc="-217" baseline="28735" dirty="0">
                <a:latin typeface="DejaVu Sans"/>
                <a:cs typeface="DejaVu Sans"/>
              </a:rPr>
              <a:t>−1</a:t>
            </a:r>
            <a:endParaRPr sz="2175" baseline="28735">
              <a:latin typeface="DejaVu Sans"/>
              <a:cs typeface="DejaVu San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18233" y="2727832"/>
            <a:ext cx="1471295" cy="648970"/>
          </a:xfrm>
          <a:custGeom>
            <a:avLst/>
            <a:gdLst/>
            <a:ahLst/>
            <a:cxnLst/>
            <a:rect l="l" t="t" r="r" b="b"/>
            <a:pathLst>
              <a:path w="1471295" h="648970">
                <a:moveTo>
                  <a:pt x="1360165" y="0"/>
                </a:moveTo>
                <a:lnTo>
                  <a:pt x="1354323" y="9397"/>
                </a:lnTo>
                <a:lnTo>
                  <a:pt x="1374992" y="34210"/>
                </a:lnTo>
                <a:lnTo>
                  <a:pt x="1393185" y="63880"/>
                </a:lnTo>
                <a:lnTo>
                  <a:pt x="1422141" y="137794"/>
                </a:lnTo>
                <a:lnTo>
                  <a:pt x="1432642" y="180748"/>
                </a:lnTo>
                <a:lnTo>
                  <a:pt x="1440143" y="226155"/>
                </a:lnTo>
                <a:lnTo>
                  <a:pt x="1444644" y="273990"/>
                </a:lnTo>
                <a:lnTo>
                  <a:pt x="1446144" y="324230"/>
                </a:lnTo>
                <a:lnTo>
                  <a:pt x="1444646" y="373620"/>
                </a:lnTo>
                <a:lnTo>
                  <a:pt x="1440159" y="421020"/>
                </a:lnTo>
                <a:lnTo>
                  <a:pt x="1432696" y="466445"/>
                </a:lnTo>
                <a:lnTo>
                  <a:pt x="1422268" y="509904"/>
                </a:lnTo>
                <a:lnTo>
                  <a:pt x="1409080" y="549939"/>
                </a:lnTo>
                <a:lnTo>
                  <a:pt x="1393344" y="584914"/>
                </a:lnTo>
                <a:lnTo>
                  <a:pt x="1354323" y="639826"/>
                </a:lnTo>
                <a:lnTo>
                  <a:pt x="1360165" y="648969"/>
                </a:lnTo>
                <a:lnTo>
                  <a:pt x="1405964" y="594391"/>
                </a:lnTo>
                <a:lnTo>
                  <a:pt x="1424905" y="558744"/>
                </a:lnTo>
                <a:lnTo>
                  <a:pt x="1441191" y="517525"/>
                </a:lnTo>
                <a:lnTo>
                  <a:pt x="1454359" y="472372"/>
                </a:lnTo>
                <a:lnTo>
                  <a:pt x="1463765" y="425100"/>
                </a:lnTo>
                <a:lnTo>
                  <a:pt x="1469409" y="375685"/>
                </a:lnTo>
                <a:lnTo>
                  <a:pt x="1471290" y="324103"/>
                </a:lnTo>
                <a:lnTo>
                  <a:pt x="1469409" y="271930"/>
                </a:lnTo>
                <a:lnTo>
                  <a:pt x="1463765" y="222281"/>
                </a:lnTo>
                <a:lnTo>
                  <a:pt x="1454359" y="175156"/>
                </a:lnTo>
                <a:lnTo>
                  <a:pt x="1441191" y="130555"/>
                </a:lnTo>
                <a:lnTo>
                  <a:pt x="1424905" y="89886"/>
                </a:lnTo>
                <a:lnTo>
                  <a:pt x="1405964" y="54562"/>
                </a:lnTo>
                <a:lnTo>
                  <a:pt x="1384380" y="24596"/>
                </a:lnTo>
                <a:lnTo>
                  <a:pt x="1360165" y="0"/>
                </a:lnTo>
                <a:close/>
              </a:path>
              <a:path w="1471295" h="648970">
                <a:moveTo>
                  <a:pt x="110993" y="0"/>
                </a:moveTo>
                <a:lnTo>
                  <a:pt x="65194" y="54562"/>
                </a:lnTo>
                <a:lnTo>
                  <a:pt x="46253" y="89886"/>
                </a:lnTo>
                <a:lnTo>
                  <a:pt x="29967" y="130555"/>
                </a:lnTo>
                <a:lnTo>
                  <a:pt x="16818" y="175156"/>
                </a:lnTo>
                <a:lnTo>
                  <a:pt x="7456" y="222281"/>
                </a:lnTo>
                <a:lnTo>
                  <a:pt x="1856" y="271930"/>
                </a:lnTo>
                <a:lnTo>
                  <a:pt x="0" y="324230"/>
                </a:lnTo>
                <a:lnTo>
                  <a:pt x="1856" y="375685"/>
                </a:lnTo>
                <a:lnTo>
                  <a:pt x="7456" y="425100"/>
                </a:lnTo>
                <a:lnTo>
                  <a:pt x="16818" y="472372"/>
                </a:lnTo>
                <a:lnTo>
                  <a:pt x="29967" y="517525"/>
                </a:lnTo>
                <a:lnTo>
                  <a:pt x="46253" y="558744"/>
                </a:lnTo>
                <a:lnTo>
                  <a:pt x="65194" y="594391"/>
                </a:lnTo>
                <a:lnTo>
                  <a:pt x="110993" y="648969"/>
                </a:lnTo>
                <a:lnTo>
                  <a:pt x="116835" y="639826"/>
                </a:lnTo>
                <a:lnTo>
                  <a:pt x="96074" y="614864"/>
                </a:lnTo>
                <a:lnTo>
                  <a:pt x="77814" y="584914"/>
                </a:lnTo>
                <a:lnTo>
                  <a:pt x="62078" y="549939"/>
                </a:lnTo>
                <a:lnTo>
                  <a:pt x="48890" y="509904"/>
                </a:lnTo>
                <a:lnTo>
                  <a:pt x="38462" y="466445"/>
                </a:lnTo>
                <a:lnTo>
                  <a:pt x="30999" y="421020"/>
                </a:lnTo>
                <a:lnTo>
                  <a:pt x="26512" y="373620"/>
                </a:lnTo>
                <a:lnTo>
                  <a:pt x="25018" y="324103"/>
                </a:lnTo>
                <a:lnTo>
                  <a:pt x="26514" y="273990"/>
                </a:lnTo>
                <a:lnTo>
                  <a:pt x="31015" y="226155"/>
                </a:lnTo>
                <a:lnTo>
                  <a:pt x="38516" y="180748"/>
                </a:lnTo>
                <a:lnTo>
                  <a:pt x="49017" y="137794"/>
                </a:lnTo>
                <a:lnTo>
                  <a:pt x="62185" y="98409"/>
                </a:lnTo>
                <a:lnTo>
                  <a:pt x="96094" y="34210"/>
                </a:lnTo>
                <a:lnTo>
                  <a:pt x="116835" y="9397"/>
                </a:lnTo>
                <a:lnTo>
                  <a:pt x="1109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43578" y="3052826"/>
            <a:ext cx="1221105" cy="0"/>
          </a:xfrm>
          <a:custGeom>
            <a:avLst/>
            <a:gdLst/>
            <a:ahLst/>
            <a:cxnLst/>
            <a:rect l="l" t="t" r="r" b="b"/>
            <a:pathLst>
              <a:path w="1221104">
                <a:moveTo>
                  <a:pt x="0" y="0"/>
                </a:moveTo>
                <a:lnTo>
                  <a:pt x="1220724" y="0"/>
                </a:lnTo>
              </a:path>
            </a:pathLst>
          </a:custGeom>
          <a:ln w="167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408423" y="2718257"/>
            <a:ext cx="8794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390" baseline="11111" dirty="0">
                <a:latin typeface="DejaVu Sans"/>
                <a:cs typeface="DejaVu Sans"/>
              </a:rPr>
              <a:t>𝑉</a:t>
            </a:r>
            <a:r>
              <a:rPr sz="1450" spc="-260" dirty="0">
                <a:latin typeface="DejaVu Sans"/>
                <a:cs typeface="DejaVu Sans"/>
              </a:rPr>
              <a:t>𝑟</a:t>
            </a:r>
            <a:r>
              <a:rPr sz="1450" spc="-145" dirty="0">
                <a:latin typeface="DejaVu Sans"/>
                <a:cs typeface="DejaVu Sans"/>
              </a:rPr>
              <a:t> </a:t>
            </a:r>
            <a:r>
              <a:rPr sz="3000" spc="-1035" baseline="11111" dirty="0">
                <a:latin typeface="DejaVu Sans"/>
                <a:cs typeface="DejaVu Sans"/>
              </a:rPr>
              <a:t>∙</a:t>
            </a:r>
            <a:r>
              <a:rPr sz="3000" spc="-345" baseline="11111" dirty="0">
                <a:latin typeface="DejaVu Sans"/>
                <a:cs typeface="DejaVu Sans"/>
              </a:rPr>
              <a:t> </a:t>
            </a:r>
            <a:r>
              <a:rPr sz="3000" spc="-89" baseline="11111" dirty="0">
                <a:latin typeface="DejaVu Sans"/>
                <a:cs typeface="DejaVu Sans"/>
              </a:rPr>
              <a:t>𝑃</a:t>
            </a:r>
            <a:r>
              <a:rPr sz="1450" spc="-60" dirty="0">
                <a:latin typeface="DejaVu Sans"/>
                <a:cs typeface="DejaVu Sans"/>
              </a:rPr>
              <a:t>𝑑𝑒𝑣</a:t>
            </a:r>
            <a:endParaRPr sz="1450">
              <a:latin typeface="DejaVu Sans"/>
              <a:cs typeface="DejaVu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86934" y="310743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26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32896" y="310743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266"/>
                </a:lnTo>
              </a:path>
            </a:pathLst>
          </a:custGeom>
          <a:ln w="19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37939" y="310743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26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83900" y="310743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266"/>
                </a:lnTo>
              </a:path>
            </a:pathLst>
          </a:custGeom>
          <a:ln w="19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365752" y="3029457"/>
            <a:ext cx="2228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390" dirty="0">
                <a:latin typeface="DejaVu Sans"/>
                <a:cs typeface="DejaVu Sans"/>
              </a:rPr>
              <a:t>𝑉</a:t>
            </a:r>
            <a:r>
              <a:rPr sz="2175" spc="-240" baseline="-15325" dirty="0">
                <a:latin typeface="DejaVu Sans"/>
                <a:cs typeface="DejaVu Sans"/>
              </a:rPr>
              <a:t>𝑟</a:t>
            </a:r>
            <a:endParaRPr sz="2175" baseline="-15325">
              <a:latin typeface="DejaVu Sans"/>
              <a:cs typeface="DejaVu San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424551" y="310743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26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370512" y="310743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266"/>
                </a:lnTo>
              </a:path>
            </a:pathLst>
          </a:custGeom>
          <a:ln w="19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821046" y="310743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266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67008" y="3107435"/>
            <a:ext cx="0" cy="231775"/>
          </a:xfrm>
          <a:custGeom>
            <a:avLst/>
            <a:gdLst/>
            <a:ahLst/>
            <a:cxnLst/>
            <a:rect l="l" t="t" r="r" b="b"/>
            <a:pathLst>
              <a:path h="231775">
                <a:moveTo>
                  <a:pt x="0" y="0"/>
                </a:moveTo>
                <a:lnTo>
                  <a:pt x="0" y="231266"/>
                </a:lnTo>
              </a:path>
            </a:pathLst>
          </a:custGeom>
          <a:ln w="191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4848859" y="3081274"/>
            <a:ext cx="48005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217" baseline="11111" dirty="0">
                <a:latin typeface="DejaVu Sans"/>
                <a:cs typeface="DejaVu Sans"/>
              </a:rPr>
              <a:t>𝑃</a:t>
            </a:r>
            <a:r>
              <a:rPr sz="1450" spc="-15" dirty="0">
                <a:latin typeface="DejaVu Sans"/>
                <a:cs typeface="DejaVu Sans"/>
              </a:rPr>
              <a:t>𝑑</a:t>
            </a:r>
            <a:r>
              <a:rPr sz="1450" spc="-25" dirty="0">
                <a:latin typeface="DejaVu Sans"/>
                <a:cs typeface="DejaVu Sans"/>
              </a:rPr>
              <a:t>𝑒</a:t>
            </a:r>
            <a:r>
              <a:rPr sz="1450" spc="-75" dirty="0">
                <a:latin typeface="DejaVu Sans"/>
                <a:cs typeface="DejaVu Sans"/>
              </a:rPr>
              <a:t>𝑣</a:t>
            </a:r>
            <a:endParaRPr sz="1450">
              <a:latin typeface="DejaVu Sans"/>
              <a:cs typeface="DejaVu Sans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1885" y="97282"/>
            <a:ext cx="419290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3780" marR="5080" indent="-1021080">
              <a:lnSpc>
                <a:spcPct val="100000"/>
              </a:lnSpc>
              <a:spcBef>
                <a:spcPts val="100"/>
              </a:spcBef>
            </a:pPr>
            <a:r>
              <a:rPr spc="-375" dirty="0"/>
              <a:t>Numerical</a:t>
            </a:r>
            <a:r>
              <a:rPr spc="-440" dirty="0"/>
              <a:t> </a:t>
            </a:r>
            <a:r>
              <a:rPr spc="-370" dirty="0"/>
              <a:t>Simulations  </a:t>
            </a:r>
            <a:r>
              <a:rPr spc="-420" dirty="0"/>
              <a:t>and</a:t>
            </a:r>
            <a:r>
              <a:rPr spc="-360" dirty="0"/>
              <a:t> </a:t>
            </a:r>
            <a:r>
              <a:rPr spc="-395" dirty="0"/>
              <a:t>Results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1964" y="1281429"/>
            <a:ext cx="44818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250" dirty="0">
                <a:latin typeface="DejaVu Sans"/>
                <a:cs typeface="DejaVu Sans"/>
              </a:rPr>
              <a:t>Coordinate </a:t>
            </a:r>
            <a:r>
              <a:rPr sz="2400" spc="-265" dirty="0">
                <a:latin typeface="DejaVu Sans"/>
                <a:cs typeface="DejaVu Sans"/>
              </a:rPr>
              <a:t>Conversion</a:t>
            </a:r>
            <a:r>
              <a:rPr sz="2400" spc="-229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Algorithm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9495" y="1796795"/>
            <a:ext cx="7812023" cy="45857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1885" y="97282"/>
            <a:ext cx="419290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3780" marR="5080" indent="-1021080">
              <a:lnSpc>
                <a:spcPct val="100000"/>
              </a:lnSpc>
              <a:spcBef>
                <a:spcPts val="100"/>
              </a:spcBef>
            </a:pPr>
            <a:r>
              <a:rPr spc="-375" dirty="0"/>
              <a:t>Numerical</a:t>
            </a:r>
            <a:r>
              <a:rPr spc="-440" dirty="0"/>
              <a:t> </a:t>
            </a:r>
            <a:r>
              <a:rPr spc="-370" dirty="0"/>
              <a:t>Simulations  </a:t>
            </a:r>
            <a:r>
              <a:rPr spc="-420" dirty="0"/>
              <a:t>and</a:t>
            </a:r>
            <a:r>
              <a:rPr spc="-360" dirty="0"/>
              <a:t> </a:t>
            </a:r>
            <a:r>
              <a:rPr spc="-395" dirty="0"/>
              <a:t>Results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1964" y="1281429"/>
            <a:ext cx="50234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265" dirty="0">
                <a:latin typeface="DejaVu Sans"/>
                <a:cs typeface="DejaVu Sans"/>
              </a:rPr>
              <a:t>Antenna </a:t>
            </a:r>
            <a:r>
              <a:rPr sz="2400" spc="-260" dirty="0">
                <a:latin typeface="DejaVu Sans"/>
                <a:cs typeface="DejaVu Sans"/>
              </a:rPr>
              <a:t>Array </a:t>
            </a:r>
            <a:r>
              <a:rPr sz="2400" spc="-235" dirty="0">
                <a:latin typeface="DejaVu Sans"/>
                <a:cs typeface="DejaVu Sans"/>
              </a:rPr>
              <a:t>Algorithm </a:t>
            </a:r>
            <a:r>
              <a:rPr sz="2400" spc="-195" dirty="0">
                <a:latin typeface="DejaVu Sans"/>
                <a:cs typeface="DejaVu Sans"/>
              </a:rPr>
              <a:t>with</a:t>
            </a:r>
            <a:r>
              <a:rPr sz="2400" spc="-19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dipoles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94688" y="1833372"/>
            <a:ext cx="5469636" cy="48356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19596" y="6411874"/>
            <a:ext cx="30594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C00000"/>
                </a:solidFill>
                <a:latin typeface="Trebuchet MS"/>
                <a:cs typeface="Trebuchet MS"/>
              </a:rPr>
              <a:t>www3.ufpe.br/laboratoriomicroondas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30211" y="333756"/>
            <a:ext cx="1749552" cy="6652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1459" y="188976"/>
            <a:ext cx="504444" cy="914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3780" marR="5080" indent="-1021080">
              <a:lnSpc>
                <a:spcPct val="100000"/>
              </a:lnSpc>
              <a:spcBef>
                <a:spcPts val="100"/>
              </a:spcBef>
            </a:pPr>
            <a:r>
              <a:rPr spc="-375" dirty="0"/>
              <a:t>Numerical</a:t>
            </a:r>
            <a:r>
              <a:rPr spc="-440" dirty="0"/>
              <a:t> </a:t>
            </a:r>
            <a:r>
              <a:rPr spc="-370" dirty="0"/>
              <a:t>Simulations  </a:t>
            </a:r>
            <a:r>
              <a:rPr spc="-420" dirty="0"/>
              <a:t>and</a:t>
            </a:r>
            <a:r>
              <a:rPr spc="-360" dirty="0"/>
              <a:t> </a:t>
            </a:r>
            <a:r>
              <a:rPr spc="-395" dirty="0"/>
              <a:t>Results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9915" y="1208277"/>
            <a:ext cx="6516370" cy="24104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47675" indent="-343535">
              <a:lnSpc>
                <a:spcPct val="100000"/>
              </a:lnSpc>
              <a:spcBef>
                <a:spcPts val="675"/>
              </a:spcBef>
              <a:buFont typeface="Wingdings"/>
              <a:buChar char=""/>
              <a:tabLst>
                <a:tab pos="447675" algn="l"/>
                <a:tab pos="448309" algn="l"/>
              </a:tabLst>
            </a:pPr>
            <a:r>
              <a:rPr sz="2400" spc="-245" dirty="0">
                <a:latin typeface="DejaVu Sans"/>
                <a:cs typeface="DejaVu Sans"/>
              </a:rPr>
              <a:t>Simulation </a:t>
            </a:r>
            <a:r>
              <a:rPr sz="2400" spc="-175" dirty="0">
                <a:latin typeface="DejaVu Sans"/>
                <a:cs typeface="DejaVu Sans"/>
              </a:rPr>
              <a:t>for </a:t>
            </a:r>
            <a:r>
              <a:rPr sz="2400" spc="-254" dirty="0">
                <a:latin typeface="DejaVu Sans"/>
                <a:cs typeface="DejaVu Sans"/>
              </a:rPr>
              <a:t>one </a:t>
            </a:r>
            <a:r>
              <a:rPr sz="2400" spc="-225" dirty="0">
                <a:latin typeface="DejaVu Sans"/>
                <a:cs typeface="DejaVu Sans"/>
              </a:rPr>
              <a:t>real </a:t>
            </a:r>
            <a:r>
              <a:rPr sz="2400" spc="-275" dirty="0">
                <a:latin typeface="DejaVu Sans"/>
                <a:cs typeface="DejaVu Sans"/>
              </a:rPr>
              <a:t>devices </a:t>
            </a:r>
            <a:r>
              <a:rPr sz="2400" spc="-285" dirty="0">
                <a:latin typeface="DejaVu Sans"/>
                <a:cs typeface="DejaVu Sans"/>
              </a:rPr>
              <a:t>and</a:t>
            </a:r>
            <a:r>
              <a:rPr sz="2400" spc="-190" dirty="0">
                <a:latin typeface="DejaVu Sans"/>
                <a:cs typeface="DejaVu Sans"/>
              </a:rPr>
              <a:t> </a:t>
            </a:r>
            <a:r>
              <a:rPr sz="2400" spc="-380" dirty="0">
                <a:latin typeface="DejaVu Sans"/>
                <a:cs typeface="DejaVu Sans"/>
              </a:rPr>
              <a:t>BTS</a:t>
            </a:r>
            <a:endParaRPr sz="2400">
              <a:latin typeface="DejaVu Sans"/>
              <a:cs typeface="DejaVu Sans"/>
            </a:endParaRPr>
          </a:p>
          <a:p>
            <a:pPr marL="447675" indent="-34353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447675" algn="l"/>
                <a:tab pos="448309" algn="l"/>
              </a:tabLst>
            </a:pPr>
            <a:r>
              <a:rPr sz="2400" spc="-380" dirty="0">
                <a:latin typeface="DejaVu Sans"/>
                <a:cs typeface="DejaVu Sans"/>
              </a:rPr>
              <a:t>BTS </a:t>
            </a:r>
            <a:r>
              <a:rPr sz="2400" spc="-275" dirty="0">
                <a:latin typeface="DejaVu Sans"/>
                <a:cs typeface="DejaVu Sans"/>
              </a:rPr>
              <a:t>(8°11'51.4"S,</a:t>
            </a:r>
            <a:r>
              <a:rPr sz="2400" spc="-470" dirty="0">
                <a:latin typeface="DejaVu Sans"/>
                <a:cs typeface="DejaVu Sans"/>
              </a:rPr>
              <a:t> </a:t>
            </a:r>
            <a:r>
              <a:rPr sz="2400" spc="-270" dirty="0">
                <a:latin typeface="DejaVu Sans"/>
                <a:cs typeface="DejaVu Sans"/>
              </a:rPr>
              <a:t>35°34'39.7"W)</a:t>
            </a:r>
            <a:endParaRPr sz="2400">
              <a:latin typeface="DejaVu Sans"/>
              <a:cs typeface="DejaVu Sans"/>
            </a:endParaRPr>
          </a:p>
          <a:p>
            <a:pPr marL="447675" indent="-343535">
              <a:lnSpc>
                <a:spcPct val="100000"/>
              </a:lnSpc>
              <a:spcBef>
                <a:spcPts val="575"/>
              </a:spcBef>
              <a:buFont typeface="Wingdings"/>
              <a:buChar char=""/>
              <a:tabLst>
                <a:tab pos="447675" algn="l"/>
                <a:tab pos="448309" algn="l"/>
              </a:tabLst>
            </a:pPr>
            <a:r>
              <a:rPr sz="2400" spc="-290" dirty="0">
                <a:latin typeface="DejaVu Sans"/>
                <a:cs typeface="DejaVu Sans"/>
              </a:rPr>
              <a:t>Device </a:t>
            </a:r>
            <a:r>
              <a:rPr sz="2400" spc="-275" dirty="0">
                <a:latin typeface="DejaVu Sans"/>
                <a:cs typeface="DejaVu Sans"/>
              </a:rPr>
              <a:t>(8°12'51.7"S,</a:t>
            </a:r>
            <a:r>
              <a:rPr sz="2400" spc="-175" dirty="0">
                <a:latin typeface="DejaVu Sans"/>
                <a:cs typeface="DejaVu Sans"/>
              </a:rPr>
              <a:t> </a:t>
            </a:r>
            <a:r>
              <a:rPr sz="2400" spc="-270" dirty="0">
                <a:latin typeface="DejaVu Sans"/>
                <a:cs typeface="DejaVu Sans"/>
              </a:rPr>
              <a:t>35°33'30.6"W)</a:t>
            </a:r>
            <a:endParaRPr sz="2400">
              <a:latin typeface="DejaVu Sans"/>
              <a:cs typeface="DejaVu Sans"/>
            </a:endParaRPr>
          </a:p>
          <a:p>
            <a:pPr marL="447675" indent="-343535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447675" algn="l"/>
                <a:tab pos="448309" algn="l"/>
              </a:tabLst>
            </a:pPr>
            <a:r>
              <a:rPr sz="2400" spc="-235" dirty="0">
                <a:latin typeface="DejaVu Sans"/>
                <a:cs typeface="DejaVu Sans"/>
              </a:rPr>
              <a:t>Location: </a:t>
            </a:r>
            <a:r>
              <a:rPr sz="2400" spc="-305" dirty="0">
                <a:latin typeface="DejaVu Sans"/>
                <a:cs typeface="DejaVu Sans"/>
              </a:rPr>
              <a:t>Gravatá</a:t>
            </a:r>
            <a:endParaRPr sz="24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207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250" dirty="0">
                <a:latin typeface="DejaVu Sans"/>
                <a:cs typeface="DejaVu Sans"/>
              </a:rPr>
              <a:t>Result </a:t>
            </a:r>
            <a:r>
              <a:rPr sz="2400" spc="-275" dirty="0">
                <a:latin typeface="DejaVu Sans"/>
                <a:cs typeface="DejaVu Sans"/>
              </a:rPr>
              <a:t>using </a:t>
            </a:r>
            <a:r>
              <a:rPr sz="2400" spc="-270" dirty="0">
                <a:latin typeface="DejaVu Sans"/>
                <a:cs typeface="DejaVu Sans"/>
              </a:rPr>
              <a:t>mathematical models </a:t>
            </a:r>
            <a:r>
              <a:rPr sz="2400" spc="-285" dirty="0">
                <a:latin typeface="DejaVu Sans"/>
                <a:cs typeface="DejaVu Sans"/>
              </a:rPr>
              <a:t>and</a:t>
            </a:r>
            <a:r>
              <a:rPr sz="2400" spc="-130" dirty="0">
                <a:latin typeface="DejaVu Sans"/>
                <a:cs typeface="DejaVu Sans"/>
              </a:rPr>
              <a:t> </a:t>
            </a:r>
            <a:r>
              <a:rPr sz="2400" spc="-250" dirty="0">
                <a:latin typeface="DejaVu Sans"/>
                <a:cs typeface="DejaVu Sans"/>
              </a:rPr>
              <a:t>algorithms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0219" y="6019655"/>
            <a:ext cx="3901440" cy="1841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000" spc="15" dirty="0">
                <a:latin typeface="Times New Roman"/>
                <a:cs typeface="Times New Roman"/>
              </a:rPr>
              <a:t>Fig. </a:t>
            </a:r>
            <a:r>
              <a:rPr sz="1000" spc="10" dirty="0">
                <a:latin typeface="Times New Roman"/>
                <a:cs typeface="Times New Roman"/>
              </a:rPr>
              <a:t>10. </a:t>
            </a:r>
            <a:r>
              <a:rPr sz="1000" spc="5" dirty="0">
                <a:latin typeface="Times New Roman"/>
                <a:cs typeface="Times New Roman"/>
              </a:rPr>
              <a:t>Satellite </a:t>
            </a:r>
            <a:r>
              <a:rPr sz="1000" spc="20" dirty="0">
                <a:latin typeface="Times New Roman"/>
                <a:cs typeface="Times New Roman"/>
              </a:rPr>
              <a:t>view </a:t>
            </a:r>
            <a:r>
              <a:rPr sz="1000" spc="15" dirty="0">
                <a:latin typeface="Times New Roman"/>
                <a:cs typeface="Times New Roman"/>
              </a:rPr>
              <a:t>of </a:t>
            </a:r>
            <a:r>
              <a:rPr sz="1000" spc="10" dirty="0">
                <a:latin typeface="Times New Roman"/>
                <a:cs typeface="Times New Roman"/>
              </a:rPr>
              <a:t>the </a:t>
            </a:r>
            <a:r>
              <a:rPr sz="1000" spc="20" dirty="0">
                <a:latin typeface="Times New Roman"/>
                <a:cs typeface="Times New Roman"/>
              </a:rPr>
              <a:t>BTS </a:t>
            </a:r>
            <a:r>
              <a:rPr sz="1000" spc="15" dirty="0">
                <a:latin typeface="Times New Roman"/>
                <a:cs typeface="Times New Roman"/>
              </a:rPr>
              <a:t>and </a:t>
            </a:r>
            <a:r>
              <a:rPr sz="1000" spc="10" dirty="0">
                <a:latin typeface="Times New Roman"/>
                <a:cs typeface="Times New Roman"/>
              </a:rPr>
              <a:t>device location (by Google</a:t>
            </a:r>
            <a:r>
              <a:rPr sz="1000" spc="-25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Earth).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65318" y="3896888"/>
            <a:ext cx="3265529" cy="21441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95257" y="4264251"/>
            <a:ext cx="1978025" cy="1682750"/>
          </a:xfrm>
          <a:custGeom>
            <a:avLst/>
            <a:gdLst/>
            <a:ahLst/>
            <a:cxnLst/>
            <a:rect l="l" t="t" r="r" b="b"/>
            <a:pathLst>
              <a:path w="1978025" h="1682750">
                <a:moveTo>
                  <a:pt x="1894513" y="1628680"/>
                </a:moveTo>
                <a:lnTo>
                  <a:pt x="1870999" y="1656385"/>
                </a:lnTo>
                <a:lnTo>
                  <a:pt x="1977848" y="1682604"/>
                </a:lnTo>
                <a:lnTo>
                  <a:pt x="1959360" y="1639239"/>
                </a:lnTo>
                <a:lnTo>
                  <a:pt x="1906944" y="1639239"/>
                </a:lnTo>
                <a:lnTo>
                  <a:pt x="1894513" y="1628680"/>
                </a:lnTo>
                <a:close/>
              </a:path>
              <a:path w="1978025" h="1682750">
                <a:moveTo>
                  <a:pt x="1911071" y="1609172"/>
                </a:moveTo>
                <a:lnTo>
                  <a:pt x="1894513" y="1628680"/>
                </a:lnTo>
                <a:lnTo>
                  <a:pt x="1906944" y="1639239"/>
                </a:lnTo>
                <a:lnTo>
                  <a:pt x="1923521" y="1619747"/>
                </a:lnTo>
                <a:lnTo>
                  <a:pt x="1911071" y="1609172"/>
                </a:lnTo>
                <a:close/>
              </a:path>
              <a:path w="1978025" h="1682750">
                <a:moveTo>
                  <a:pt x="1934681" y="1581353"/>
                </a:moveTo>
                <a:lnTo>
                  <a:pt x="1911071" y="1609172"/>
                </a:lnTo>
                <a:lnTo>
                  <a:pt x="1923521" y="1619747"/>
                </a:lnTo>
                <a:lnTo>
                  <a:pt x="1906944" y="1639239"/>
                </a:lnTo>
                <a:lnTo>
                  <a:pt x="1959360" y="1639239"/>
                </a:lnTo>
                <a:lnTo>
                  <a:pt x="1934681" y="1581353"/>
                </a:lnTo>
                <a:close/>
              </a:path>
              <a:path w="1978025" h="1682750">
                <a:moveTo>
                  <a:pt x="16577" y="0"/>
                </a:moveTo>
                <a:lnTo>
                  <a:pt x="0" y="19360"/>
                </a:lnTo>
                <a:lnTo>
                  <a:pt x="1894513" y="1628680"/>
                </a:lnTo>
                <a:lnTo>
                  <a:pt x="1911071" y="1609172"/>
                </a:lnTo>
                <a:lnTo>
                  <a:pt x="1657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99606" y="4228647"/>
            <a:ext cx="1540510" cy="99060"/>
          </a:xfrm>
          <a:custGeom>
            <a:avLst/>
            <a:gdLst/>
            <a:ahLst/>
            <a:cxnLst/>
            <a:rect l="l" t="t" r="r" b="b"/>
            <a:pathLst>
              <a:path w="1540510" h="99060">
                <a:moveTo>
                  <a:pt x="1441881" y="0"/>
                </a:moveTo>
                <a:lnTo>
                  <a:pt x="1441881" y="98444"/>
                </a:lnTo>
                <a:lnTo>
                  <a:pt x="1514755" y="62020"/>
                </a:lnTo>
                <a:lnTo>
                  <a:pt x="1458294" y="62020"/>
                </a:lnTo>
                <a:lnTo>
                  <a:pt x="1458294" y="36424"/>
                </a:lnTo>
                <a:lnTo>
                  <a:pt x="1514755" y="36424"/>
                </a:lnTo>
                <a:lnTo>
                  <a:pt x="1441881" y="0"/>
                </a:lnTo>
                <a:close/>
              </a:path>
              <a:path w="1540510" h="99060">
                <a:moveTo>
                  <a:pt x="1441881" y="36424"/>
                </a:moveTo>
                <a:lnTo>
                  <a:pt x="0" y="36424"/>
                </a:lnTo>
                <a:lnTo>
                  <a:pt x="0" y="62020"/>
                </a:lnTo>
                <a:lnTo>
                  <a:pt x="1441881" y="62020"/>
                </a:lnTo>
                <a:lnTo>
                  <a:pt x="1441881" y="36424"/>
                </a:lnTo>
                <a:close/>
              </a:path>
              <a:path w="1540510" h="99060">
                <a:moveTo>
                  <a:pt x="1514755" y="36424"/>
                </a:moveTo>
                <a:lnTo>
                  <a:pt x="1458294" y="36424"/>
                </a:lnTo>
                <a:lnTo>
                  <a:pt x="1458294" y="62020"/>
                </a:lnTo>
                <a:lnTo>
                  <a:pt x="1514755" y="62020"/>
                </a:lnTo>
                <a:lnTo>
                  <a:pt x="1540359" y="49222"/>
                </a:lnTo>
                <a:lnTo>
                  <a:pt x="1514755" y="3642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32731" y="3948079"/>
            <a:ext cx="549910" cy="299720"/>
          </a:xfrm>
          <a:custGeom>
            <a:avLst/>
            <a:gdLst/>
            <a:ahLst/>
            <a:cxnLst/>
            <a:rect l="l" t="t" r="r" b="b"/>
            <a:pathLst>
              <a:path w="549910" h="299720">
                <a:moveTo>
                  <a:pt x="0" y="299272"/>
                </a:moveTo>
                <a:lnTo>
                  <a:pt x="549507" y="299272"/>
                </a:lnTo>
                <a:lnTo>
                  <a:pt x="549507" y="0"/>
                </a:lnTo>
                <a:lnTo>
                  <a:pt x="0" y="0"/>
                </a:lnTo>
                <a:lnTo>
                  <a:pt x="0" y="2992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32731" y="3948079"/>
            <a:ext cx="549910" cy="299720"/>
          </a:xfrm>
          <a:custGeom>
            <a:avLst/>
            <a:gdLst/>
            <a:ahLst/>
            <a:cxnLst/>
            <a:rect l="l" t="t" r="r" b="b"/>
            <a:pathLst>
              <a:path w="549910" h="299720">
                <a:moveTo>
                  <a:pt x="0" y="299272"/>
                </a:moveTo>
                <a:lnTo>
                  <a:pt x="549507" y="299272"/>
                </a:lnTo>
                <a:lnTo>
                  <a:pt x="549507" y="0"/>
                </a:lnTo>
                <a:lnTo>
                  <a:pt x="0" y="0"/>
                </a:lnTo>
                <a:lnTo>
                  <a:pt x="0" y="299272"/>
                </a:lnTo>
                <a:close/>
              </a:path>
            </a:pathLst>
          </a:custGeom>
          <a:ln w="78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36670" y="4011084"/>
            <a:ext cx="541628" cy="1712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70153" y="4011084"/>
            <a:ext cx="441181" cy="1712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41952" y="4011084"/>
            <a:ext cx="236347" cy="1712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96829" y="5458224"/>
            <a:ext cx="1102995" cy="299720"/>
          </a:xfrm>
          <a:custGeom>
            <a:avLst/>
            <a:gdLst/>
            <a:ahLst/>
            <a:cxnLst/>
            <a:rect l="l" t="t" r="r" b="b"/>
            <a:pathLst>
              <a:path w="1102995" h="299720">
                <a:moveTo>
                  <a:pt x="0" y="299272"/>
                </a:moveTo>
                <a:lnTo>
                  <a:pt x="1102953" y="299272"/>
                </a:lnTo>
                <a:lnTo>
                  <a:pt x="1102953" y="0"/>
                </a:lnTo>
                <a:lnTo>
                  <a:pt x="0" y="0"/>
                </a:lnTo>
                <a:lnTo>
                  <a:pt x="0" y="2992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96829" y="5458224"/>
            <a:ext cx="1102995" cy="299720"/>
          </a:xfrm>
          <a:custGeom>
            <a:avLst/>
            <a:gdLst/>
            <a:ahLst/>
            <a:cxnLst/>
            <a:rect l="l" t="t" r="r" b="b"/>
            <a:pathLst>
              <a:path w="1102995" h="299720">
                <a:moveTo>
                  <a:pt x="0" y="299272"/>
                </a:moveTo>
                <a:lnTo>
                  <a:pt x="1102953" y="299272"/>
                </a:lnTo>
                <a:lnTo>
                  <a:pt x="1102953" y="0"/>
                </a:lnTo>
                <a:lnTo>
                  <a:pt x="0" y="0"/>
                </a:lnTo>
                <a:lnTo>
                  <a:pt x="0" y="299272"/>
                </a:lnTo>
                <a:close/>
              </a:path>
            </a:pathLst>
          </a:custGeom>
          <a:ln w="7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00769" y="5521229"/>
            <a:ext cx="1095075" cy="1732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34251" y="5519260"/>
            <a:ext cx="586928" cy="1732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51798" y="5519260"/>
            <a:ext cx="206803" cy="1732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89219" y="5519260"/>
            <a:ext cx="521933" cy="1732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941771" y="5519260"/>
            <a:ext cx="236347" cy="1732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911691" y="4190253"/>
            <a:ext cx="728980" cy="297815"/>
          </a:xfrm>
          <a:prstGeom prst="rect">
            <a:avLst/>
          </a:prstGeom>
          <a:solidFill>
            <a:srgbClr val="FFFFFF"/>
          </a:solidFill>
          <a:ln w="7875">
            <a:solidFill>
              <a:srgbClr val="000000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509"/>
              </a:spcBef>
            </a:pPr>
            <a:r>
              <a:rPr sz="1725" spc="7" baseline="2415" dirty="0">
                <a:latin typeface="Times New Roman"/>
                <a:cs typeface="Times New Roman"/>
              </a:rPr>
              <a:t>V</a:t>
            </a:r>
            <a:r>
              <a:rPr sz="750" spc="5" dirty="0">
                <a:latin typeface="Times New Roman"/>
                <a:cs typeface="Times New Roman"/>
              </a:rPr>
              <a:t>reference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87788" y="4751390"/>
            <a:ext cx="1674495" cy="299720"/>
          </a:xfrm>
          <a:prstGeom prst="rect">
            <a:avLst/>
          </a:prstGeom>
          <a:solidFill>
            <a:srgbClr val="FFFFFF"/>
          </a:solidFill>
          <a:ln w="7875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450"/>
              </a:spcBef>
            </a:pPr>
            <a:r>
              <a:rPr sz="1150" spc="5" dirty="0">
                <a:latin typeface="Times New Roman"/>
                <a:cs typeface="Times New Roman"/>
              </a:rPr>
              <a:t>Distance = 1,071.02</a:t>
            </a:r>
            <a:r>
              <a:rPr sz="1150" spc="-50" dirty="0">
                <a:latin typeface="Times New Roman"/>
                <a:cs typeface="Times New Roman"/>
              </a:rPr>
              <a:t> </a:t>
            </a:r>
            <a:r>
              <a:rPr sz="1150" spc="10" dirty="0">
                <a:latin typeface="Times New Roman"/>
                <a:cs typeface="Times New Roman"/>
              </a:rPr>
              <a:t>m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72233" y="6252768"/>
            <a:ext cx="10617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4" dirty="0">
                <a:latin typeface="DejaVu Sans"/>
                <a:cs typeface="DejaVu Sans"/>
              </a:rPr>
              <a:t>θ</a:t>
            </a:r>
            <a:r>
              <a:rPr sz="2400" spc="-307" baseline="-20833" dirty="0">
                <a:latin typeface="DejaVu Sans"/>
                <a:cs typeface="DejaVu Sans"/>
              </a:rPr>
              <a:t>0</a:t>
            </a:r>
            <a:r>
              <a:rPr sz="2400" spc="-270" baseline="-20833" dirty="0">
                <a:latin typeface="DejaVu Sans"/>
                <a:cs typeface="DejaVu Sans"/>
              </a:rPr>
              <a:t> </a:t>
            </a:r>
            <a:r>
              <a:rPr sz="2400" spc="-819" dirty="0">
                <a:latin typeface="DejaVu Sans"/>
                <a:cs typeface="DejaVu Sans"/>
              </a:rPr>
              <a:t>=</a:t>
            </a:r>
            <a:r>
              <a:rPr sz="2400" spc="-265" dirty="0">
                <a:latin typeface="DejaVu Sans"/>
                <a:cs typeface="DejaVu Sans"/>
              </a:rPr>
              <a:t> </a:t>
            </a:r>
            <a:r>
              <a:rPr sz="2400" spc="-290" dirty="0">
                <a:latin typeface="DejaVu Sans"/>
                <a:cs typeface="DejaVu Sans"/>
              </a:rPr>
              <a:t>-42°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61332" y="3648455"/>
            <a:ext cx="3251072" cy="278587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1885" y="97282"/>
            <a:ext cx="4192904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33780" marR="5080" indent="-1021080">
              <a:lnSpc>
                <a:spcPct val="100000"/>
              </a:lnSpc>
              <a:spcBef>
                <a:spcPts val="100"/>
              </a:spcBef>
            </a:pPr>
            <a:r>
              <a:rPr spc="-375" dirty="0"/>
              <a:t>Numerical</a:t>
            </a:r>
            <a:r>
              <a:rPr spc="-440" dirty="0"/>
              <a:t> </a:t>
            </a:r>
            <a:r>
              <a:rPr spc="-370" dirty="0"/>
              <a:t>Simulations  </a:t>
            </a:r>
            <a:r>
              <a:rPr spc="-420" dirty="0"/>
              <a:t>and</a:t>
            </a:r>
            <a:r>
              <a:rPr spc="-360" dirty="0"/>
              <a:t> </a:t>
            </a:r>
            <a:r>
              <a:rPr spc="-395" dirty="0"/>
              <a:t>Results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7126" y="385063"/>
            <a:ext cx="272796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59" dirty="0"/>
              <a:t>Conclusions</a:t>
            </a:r>
            <a:endParaRPr sz="440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14627"/>
            <a:ext cx="80708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125" dirty="0">
                <a:latin typeface="DejaVu Sans"/>
                <a:cs typeface="DejaVu Sans"/>
              </a:rPr>
              <a:t>It </a:t>
            </a:r>
            <a:r>
              <a:rPr sz="2400" spc="-215" dirty="0">
                <a:latin typeface="DejaVu Sans"/>
                <a:cs typeface="DejaVu Sans"/>
              </a:rPr>
              <a:t>is </a:t>
            </a:r>
            <a:r>
              <a:rPr sz="2400" spc="-240" dirty="0">
                <a:latin typeface="DejaVu Sans"/>
                <a:cs typeface="DejaVu Sans"/>
              </a:rPr>
              <a:t>possible </a:t>
            </a:r>
            <a:r>
              <a:rPr sz="2400" spc="-185" dirty="0">
                <a:latin typeface="DejaVu Sans"/>
                <a:cs typeface="DejaVu Sans"/>
              </a:rPr>
              <a:t>to </a:t>
            </a:r>
            <a:r>
              <a:rPr sz="2400" spc="-210" dirty="0">
                <a:latin typeface="DejaVu Sans"/>
                <a:cs typeface="DejaVu Sans"/>
              </a:rPr>
              <a:t>control </a:t>
            </a:r>
            <a:r>
              <a:rPr sz="2400" spc="-235" dirty="0">
                <a:latin typeface="DejaVu Sans"/>
                <a:cs typeface="DejaVu Sans"/>
              </a:rPr>
              <a:t>the </a:t>
            </a:r>
            <a:r>
              <a:rPr sz="2400" spc="-340" dirty="0">
                <a:latin typeface="DejaVu Sans"/>
                <a:cs typeface="DejaVu Sans"/>
              </a:rPr>
              <a:t>maximum </a:t>
            </a:r>
            <a:r>
              <a:rPr sz="2400" spc="-220" dirty="0">
                <a:latin typeface="DejaVu Sans"/>
                <a:cs typeface="DejaVu Sans"/>
              </a:rPr>
              <a:t>radiation </a:t>
            </a:r>
            <a:r>
              <a:rPr sz="2400" spc="-190" dirty="0">
                <a:latin typeface="DejaVu Sans"/>
                <a:cs typeface="DejaVu Sans"/>
              </a:rPr>
              <a:t>in </a:t>
            </a:r>
            <a:r>
              <a:rPr sz="2400" spc="-215" dirty="0">
                <a:latin typeface="DejaVu Sans"/>
                <a:cs typeface="DejaVu Sans"/>
              </a:rPr>
              <a:t>function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430" dirty="0">
                <a:latin typeface="DejaVu Sans"/>
                <a:cs typeface="DejaVu Sans"/>
              </a:rPr>
              <a:t> </a:t>
            </a:r>
            <a:r>
              <a:rPr sz="2400" spc="-275" dirty="0">
                <a:latin typeface="DejaVu Sans"/>
                <a:cs typeface="DejaVu Sans"/>
              </a:rPr>
              <a:t>devices </a:t>
            </a:r>
            <a:r>
              <a:rPr sz="2400" spc="-285" dirty="0">
                <a:latin typeface="DejaVu Sans"/>
                <a:cs typeface="DejaVu Sans"/>
              </a:rPr>
              <a:t>and </a:t>
            </a:r>
            <a:r>
              <a:rPr sz="2400" spc="-380" dirty="0">
                <a:latin typeface="DejaVu Sans"/>
                <a:cs typeface="DejaVu Sans"/>
              </a:rPr>
              <a:t>BTS </a:t>
            </a:r>
            <a:r>
              <a:rPr sz="2400" spc="-270" dirty="0">
                <a:latin typeface="DejaVu Sans"/>
                <a:cs typeface="DejaVu Sans"/>
              </a:rPr>
              <a:t>Geographic</a:t>
            </a:r>
            <a:r>
              <a:rPr sz="2400" spc="-345" dirty="0">
                <a:latin typeface="DejaVu Sans"/>
                <a:cs typeface="DejaVu Sans"/>
              </a:rPr>
              <a:t> </a:t>
            </a:r>
            <a:r>
              <a:rPr sz="2400" spc="-245" dirty="0">
                <a:latin typeface="DejaVu Sans"/>
                <a:cs typeface="DejaVu Sans"/>
              </a:rPr>
              <a:t>Coordinates.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958465"/>
            <a:ext cx="2295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  <a:tab pos="1082675" algn="l"/>
              </a:tabLst>
            </a:pPr>
            <a:r>
              <a:rPr sz="2400" spc="-285" dirty="0">
                <a:latin typeface="DejaVu Sans"/>
                <a:cs typeface="DejaVu Sans"/>
              </a:rPr>
              <a:t>The	</a:t>
            </a:r>
            <a:r>
              <a:rPr sz="2400" spc="-245" dirty="0">
                <a:latin typeface="DejaVu Sans"/>
                <a:cs typeface="DejaVu Sans"/>
              </a:rPr>
              <a:t>algorithm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4035" y="2958465"/>
            <a:ext cx="55352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2460" algn="l"/>
                <a:tab pos="1362710" algn="l"/>
                <a:tab pos="2553335" algn="l"/>
                <a:tab pos="4159885" algn="l"/>
              </a:tabLst>
            </a:pPr>
            <a:r>
              <a:rPr sz="2400" spc="-175" dirty="0">
                <a:latin typeface="DejaVu Sans"/>
                <a:cs typeface="DejaVu Sans"/>
              </a:rPr>
              <a:t>for	</a:t>
            </a:r>
            <a:r>
              <a:rPr sz="2400" spc="-385" dirty="0">
                <a:latin typeface="DejaVu Sans"/>
                <a:cs typeface="DejaVu Sans"/>
              </a:rPr>
              <a:t>CAT	</a:t>
            </a:r>
            <a:r>
              <a:rPr sz="2400" spc="-260" dirty="0">
                <a:latin typeface="DejaVu Sans"/>
                <a:cs typeface="DejaVu Sans"/>
              </a:rPr>
              <a:t>worked	</a:t>
            </a:r>
            <a:r>
              <a:rPr sz="2400" spc="-250" dirty="0">
                <a:latin typeface="DejaVu Sans"/>
                <a:cs typeface="DejaVu Sans"/>
              </a:rPr>
              <a:t>integrating	</a:t>
            </a:r>
            <a:r>
              <a:rPr sz="2400" spc="-280" dirty="0">
                <a:latin typeface="DejaVu Sans"/>
                <a:cs typeface="DejaVu Sans"/>
              </a:rPr>
              <a:t>geographic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>
              <a:lnSpc>
                <a:spcPct val="100000"/>
              </a:lnSpc>
              <a:spcBef>
                <a:spcPts val="100"/>
              </a:spcBef>
            </a:pPr>
            <a:r>
              <a:rPr spc="-240" dirty="0"/>
              <a:t>coordinate </a:t>
            </a:r>
            <a:r>
              <a:rPr spc="-260" dirty="0"/>
              <a:t>conversion </a:t>
            </a:r>
            <a:r>
              <a:rPr spc="-285" dirty="0"/>
              <a:t>and </a:t>
            </a:r>
            <a:r>
              <a:rPr spc="-229" dirty="0"/>
              <a:t>the </a:t>
            </a:r>
            <a:r>
              <a:rPr spc="-275" dirty="0"/>
              <a:t>antenna array mathematical  </a:t>
            </a:r>
            <a:r>
              <a:rPr spc="-245" dirty="0"/>
              <a:t>model.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pc="-285" dirty="0"/>
              <a:t>The expected </a:t>
            </a:r>
            <a:r>
              <a:rPr spc="-229" dirty="0"/>
              <a:t>results </a:t>
            </a:r>
            <a:r>
              <a:rPr spc="-254" dirty="0"/>
              <a:t>were</a:t>
            </a:r>
            <a:r>
              <a:rPr spc="-110" dirty="0"/>
              <a:t> </a:t>
            </a:r>
            <a:r>
              <a:rPr spc="-229" dirty="0"/>
              <a:t>obtained.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10890" y="303352"/>
            <a:ext cx="25253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09" dirty="0"/>
              <a:t>References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28952"/>
            <a:ext cx="8074025" cy="4843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210" dirty="0">
                <a:latin typeface="DejaVu Sans"/>
                <a:cs typeface="DejaVu Sans"/>
              </a:rPr>
              <a:t>R. </a:t>
            </a:r>
            <a:r>
              <a:rPr sz="2000" spc="-55" dirty="0">
                <a:latin typeface="DejaVu Sans"/>
                <a:cs typeface="DejaVu Sans"/>
              </a:rPr>
              <a:t>J. </a:t>
            </a:r>
            <a:r>
              <a:rPr sz="2000" spc="-160" dirty="0">
                <a:latin typeface="DejaVu Sans"/>
                <a:cs typeface="DejaVu Sans"/>
              </a:rPr>
              <a:t>Mailloux, </a:t>
            </a:r>
            <a:r>
              <a:rPr sz="2000" spc="-229" dirty="0">
                <a:latin typeface="DejaVu Sans"/>
                <a:cs typeface="DejaVu Sans"/>
              </a:rPr>
              <a:t>Phase </a:t>
            </a:r>
            <a:r>
              <a:rPr sz="2000" spc="-220" dirty="0">
                <a:latin typeface="DejaVu Sans"/>
                <a:cs typeface="DejaVu Sans"/>
              </a:rPr>
              <a:t>Array </a:t>
            </a:r>
            <a:r>
              <a:rPr sz="2000" spc="-215" dirty="0">
                <a:latin typeface="DejaVu Sans"/>
                <a:cs typeface="DejaVu Sans"/>
              </a:rPr>
              <a:t>Antenna Handbook, </a:t>
            </a:r>
            <a:r>
              <a:rPr sz="2000" spc="-235" dirty="0">
                <a:latin typeface="DejaVu Sans"/>
                <a:cs typeface="DejaVu Sans"/>
              </a:rPr>
              <a:t>2nd </a:t>
            </a:r>
            <a:r>
              <a:rPr sz="2000" spc="-200" dirty="0">
                <a:latin typeface="DejaVu Sans"/>
                <a:cs typeface="DejaVu Sans"/>
              </a:rPr>
              <a:t>ed. </a:t>
            </a:r>
            <a:r>
              <a:rPr sz="2000" spc="-180" dirty="0">
                <a:latin typeface="DejaVu Sans"/>
                <a:cs typeface="DejaVu Sans"/>
              </a:rPr>
              <a:t>Norwood,</a:t>
            </a:r>
            <a:r>
              <a:rPr sz="2000" spc="-380" dirty="0">
                <a:latin typeface="DejaVu Sans"/>
                <a:cs typeface="DejaVu Sans"/>
              </a:rPr>
              <a:t> </a:t>
            </a:r>
            <a:r>
              <a:rPr sz="2000" spc="-120" dirty="0">
                <a:latin typeface="DejaVu Sans"/>
                <a:cs typeface="DejaVu Sans"/>
              </a:rPr>
              <a:t>MA,</a:t>
            </a:r>
            <a:endParaRPr sz="2000">
              <a:latin typeface="DejaVu Sans"/>
              <a:cs typeface="DejaVu Sans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spc="-225" dirty="0">
                <a:latin typeface="DejaVu Sans"/>
                <a:cs typeface="DejaVu Sans"/>
              </a:rPr>
              <a:t>USA: </a:t>
            </a:r>
            <a:r>
              <a:rPr sz="2000" spc="-200" dirty="0">
                <a:latin typeface="DejaVu Sans"/>
                <a:cs typeface="DejaVu Sans"/>
              </a:rPr>
              <a:t>Artech </a:t>
            </a:r>
            <a:r>
              <a:rPr sz="2000" spc="-215" dirty="0">
                <a:latin typeface="DejaVu Sans"/>
                <a:cs typeface="DejaVu Sans"/>
              </a:rPr>
              <a:t>House,</a:t>
            </a:r>
            <a:r>
              <a:rPr sz="2000" spc="-135" dirty="0">
                <a:latin typeface="DejaVu Sans"/>
                <a:cs typeface="DejaVu Sans"/>
              </a:rPr>
              <a:t> </a:t>
            </a:r>
            <a:r>
              <a:rPr sz="2000" spc="-235" dirty="0">
                <a:latin typeface="DejaVu Sans"/>
                <a:cs typeface="DejaVu Sans"/>
              </a:rPr>
              <a:t>2005.</a:t>
            </a:r>
            <a:endParaRPr sz="2000">
              <a:latin typeface="DejaVu Sans"/>
              <a:cs typeface="DejaVu Sans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204" dirty="0">
                <a:latin typeface="DejaVu Sans"/>
                <a:cs typeface="DejaVu Sans"/>
              </a:rPr>
              <a:t>L. </a:t>
            </a:r>
            <a:r>
              <a:rPr sz="2000" spc="-235" dirty="0">
                <a:latin typeface="DejaVu Sans"/>
                <a:cs typeface="DejaVu Sans"/>
              </a:rPr>
              <a:t>C. </a:t>
            </a:r>
            <a:r>
              <a:rPr sz="2000" spc="-215" dirty="0">
                <a:latin typeface="DejaVu Sans"/>
                <a:cs typeface="DejaVu Sans"/>
              </a:rPr>
              <a:t>Godara, </a:t>
            </a:r>
            <a:r>
              <a:rPr sz="2000" spc="-204" dirty="0">
                <a:latin typeface="DejaVu Sans"/>
                <a:cs typeface="DejaVu Sans"/>
              </a:rPr>
              <a:t>“Applications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225" dirty="0">
                <a:latin typeface="DejaVu Sans"/>
                <a:cs typeface="DejaVu Sans"/>
              </a:rPr>
              <a:t>antenna </a:t>
            </a:r>
            <a:r>
              <a:rPr sz="2000" spc="-235" dirty="0">
                <a:latin typeface="DejaVu Sans"/>
                <a:cs typeface="DejaVu Sans"/>
              </a:rPr>
              <a:t>arrays </a:t>
            </a:r>
            <a:r>
              <a:rPr sz="2000" spc="-155" dirty="0">
                <a:latin typeface="DejaVu Sans"/>
                <a:cs typeface="DejaVu Sans"/>
              </a:rPr>
              <a:t>to </a:t>
            </a:r>
            <a:r>
              <a:rPr sz="2000" spc="-195" dirty="0">
                <a:latin typeface="DejaVu Sans"/>
                <a:cs typeface="DejaVu Sans"/>
              </a:rPr>
              <a:t>mobile </a:t>
            </a:r>
            <a:r>
              <a:rPr sz="2000" spc="-220" dirty="0">
                <a:latin typeface="DejaVu Sans"/>
                <a:cs typeface="DejaVu Sans"/>
              </a:rPr>
              <a:t>communications  </a:t>
            </a:r>
            <a:r>
              <a:rPr sz="2000" spc="-185" dirty="0">
                <a:latin typeface="DejaVu Sans"/>
                <a:cs typeface="DejaVu Sans"/>
              </a:rPr>
              <a:t>Part </a:t>
            </a:r>
            <a:r>
              <a:rPr sz="2000" spc="-110" dirty="0">
                <a:latin typeface="DejaVu Sans"/>
                <a:cs typeface="DejaVu Sans"/>
              </a:rPr>
              <a:t>I. </a:t>
            </a:r>
            <a:r>
              <a:rPr sz="2000" spc="-215" dirty="0">
                <a:latin typeface="DejaVu Sans"/>
                <a:cs typeface="DejaVu Sans"/>
              </a:rPr>
              <a:t>Performance </a:t>
            </a:r>
            <a:r>
              <a:rPr sz="2000" spc="-220" dirty="0">
                <a:latin typeface="DejaVu Sans"/>
                <a:cs typeface="DejaVu Sans"/>
              </a:rPr>
              <a:t>improvement, </a:t>
            </a:r>
            <a:r>
              <a:rPr sz="2000" spc="-180" dirty="0">
                <a:latin typeface="DejaVu Sans"/>
                <a:cs typeface="DejaVu Sans"/>
              </a:rPr>
              <a:t>feasibility, </a:t>
            </a:r>
            <a:r>
              <a:rPr sz="2000" spc="-235" dirty="0">
                <a:latin typeface="DejaVu Sans"/>
                <a:cs typeface="DejaVu Sans"/>
              </a:rPr>
              <a:t>and </a:t>
            </a:r>
            <a:r>
              <a:rPr sz="2000" spc="-270" dirty="0">
                <a:latin typeface="DejaVu Sans"/>
                <a:cs typeface="DejaVu Sans"/>
              </a:rPr>
              <a:t>system </a:t>
            </a:r>
            <a:r>
              <a:rPr sz="2000" spc="-204" dirty="0">
                <a:latin typeface="DejaVu Sans"/>
                <a:cs typeface="DejaVu Sans"/>
              </a:rPr>
              <a:t>considerations,”  </a:t>
            </a:r>
            <a:r>
              <a:rPr sz="2000" spc="-180" dirty="0">
                <a:latin typeface="DejaVu Sans"/>
                <a:cs typeface="DejaVu Sans"/>
              </a:rPr>
              <a:t>Proc. </a:t>
            </a:r>
            <a:r>
              <a:rPr sz="2000" spc="-215" dirty="0">
                <a:latin typeface="DejaVu Sans"/>
                <a:cs typeface="DejaVu Sans"/>
              </a:rPr>
              <a:t>IEEE, </a:t>
            </a:r>
            <a:r>
              <a:rPr sz="2000" spc="-180" dirty="0">
                <a:latin typeface="DejaVu Sans"/>
                <a:cs typeface="DejaVu Sans"/>
              </a:rPr>
              <a:t>vol. </a:t>
            </a:r>
            <a:r>
              <a:rPr sz="2000" spc="-220" dirty="0">
                <a:latin typeface="DejaVu Sans"/>
                <a:cs typeface="DejaVu Sans"/>
              </a:rPr>
              <a:t>85, </a:t>
            </a:r>
            <a:r>
              <a:rPr sz="2000" spc="-175" dirty="0">
                <a:latin typeface="DejaVu Sans"/>
                <a:cs typeface="DejaVu Sans"/>
              </a:rPr>
              <a:t>no. </a:t>
            </a:r>
            <a:r>
              <a:rPr sz="2000" spc="-200" dirty="0">
                <a:latin typeface="DejaVu Sans"/>
                <a:cs typeface="DejaVu Sans"/>
              </a:rPr>
              <a:t>7, </a:t>
            </a:r>
            <a:r>
              <a:rPr sz="2000" spc="-190" dirty="0">
                <a:latin typeface="DejaVu Sans"/>
                <a:cs typeface="DejaVu Sans"/>
              </a:rPr>
              <a:t>pp. </a:t>
            </a:r>
            <a:r>
              <a:rPr sz="2000" spc="-220" dirty="0">
                <a:latin typeface="DejaVu Sans"/>
                <a:cs typeface="DejaVu Sans"/>
              </a:rPr>
              <a:t>1031–1060, </a:t>
            </a:r>
            <a:r>
              <a:rPr sz="2000" spc="-100" dirty="0">
                <a:latin typeface="DejaVu Sans"/>
                <a:cs typeface="DejaVu Sans"/>
              </a:rPr>
              <a:t>Jul.</a:t>
            </a:r>
            <a:r>
              <a:rPr sz="2000" spc="-235" dirty="0">
                <a:latin typeface="DejaVu Sans"/>
                <a:cs typeface="DejaVu Sans"/>
              </a:rPr>
              <a:t> 1997.</a:t>
            </a:r>
            <a:endParaRPr sz="2000">
              <a:latin typeface="DejaVu Sans"/>
              <a:cs typeface="DejaVu Sans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305" dirty="0">
                <a:latin typeface="DejaVu Sans"/>
                <a:cs typeface="DejaVu Sans"/>
              </a:rPr>
              <a:t>Y. </a:t>
            </a:r>
            <a:r>
              <a:rPr sz="2000" spc="-229" dirty="0">
                <a:latin typeface="DejaVu Sans"/>
                <a:cs typeface="DejaVu Sans"/>
              </a:rPr>
              <a:t>Harkouss, </a:t>
            </a:r>
            <a:r>
              <a:rPr sz="2000" spc="-200" dirty="0">
                <a:latin typeface="DejaVu Sans"/>
                <a:cs typeface="DejaVu Sans"/>
              </a:rPr>
              <a:t>H. </a:t>
            </a:r>
            <a:r>
              <a:rPr sz="2000" spc="-229" dirty="0">
                <a:latin typeface="DejaVu Sans"/>
                <a:cs typeface="DejaVu Sans"/>
              </a:rPr>
              <a:t>Shraim, </a:t>
            </a:r>
            <a:r>
              <a:rPr sz="2000" spc="-240" dirty="0">
                <a:latin typeface="DejaVu Sans"/>
                <a:cs typeface="DejaVu Sans"/>
              </a:rPr>
              <a:t>and </a:t>
            </a:r>
            <a:r>
              <a:rPr sz="2000" spc="-200" dirty="0">
                <a:latin typeface="DejaVu Sans"/>
                <a:cs typeface="DejaVu Sans"/>
              </a:rPr>
              <a:t>H. </a:t>
            </a:r>
            <a:r>
              <a:rPr sz="2000" spc="-220" dirty="0">
                <a:latin typeface="DejaVu Sans"/>
                <a:cs typeface="DejaVu Sans"/>
              </a:rPr>
              <a:t>Bazzi, </a:t>
            </a:r>
            <a:r>
              <a:rPr sz="2000" spc="-180" dirty="0">
                <a:latin typeface="DejaVu Sans"/>
                <a:cs typeface="DejaVu Sans"/>
              </a:rPr>
              <a:t>"Direction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185" dirty="0">
                <a:latin typeface="DejaVu Sans"/>
                <a:cs typeface="DejaVu Sans"/>
              </a:rPr>
              <a:t>arrival </a:t>
            </a:r>
            <a:r>
              <a:rPr sz="2000" spc="-195" dirty="0">
                <a:latin typeface="DejaVu Sans"/>
                <a:cs typeface="DejaVu Sans"/>
              </a:rPr>
              <a:t>estimation </a:t>
            </a:r>
            <a:r>
              <a:rPr sz="2000" spc="-150" dirty="0">
                <a:latin typeface="DejaVu Sans"/>
                <a:cs typeface="DejaVu Sans"/>
              </a:rPr>
              <a:t>for  </a:t>
            </a:r>
            <a:r>
              <a:rPr sz="2000" spc="-225" dirty="0">
                <a:latin typeface="DejaVu Sans"/>
                <a:cs typeface="DejaVu Sans"/>
              </a:rPr>
              <a:t>smart antenna </a:t>
            </a:r>
            <a:r>
              <a:rPr sz="2000" spc="-160" dirty="0">
                <a:latin typeface="DejaVu Sans"/>
                <a:cs typeface="DejaVu Sans"/>
              </a:rPr>
              <a:t>in </a:t>
            </a:r>
            <a:r>
              <a:rPr sz="2000" spc="-190" dirty="0">
                <a:latin typeface="DejaVu Sans"/>
                <a:cs typeface="DejaVu Sans"/>
              </a:rPr>
              <a:t>multipath </a:t>
            </a:r>
            <a:r>
              <a:rPr sz="2000" spc="-220" dirty="0">
                <a:latin typeface="DejaVu Sans"/>
                <a:cs typeface="DejaVu Sans"/>
              </a:rPr>
              <a:t>environment </a:t>
            </a:r>
            <a:r>
              <a:rPr sz="2000" spc="-229" dirty="0">
                <a:latin typeface="DejaVu Sans"/>
                <a:cs typeface="DejaVu Sans"/>
              </a:rPr>
              <a:t>using </a:t>
            </a:r>
            <a:r>
              <a:rPr sz="2000" spc="-195" dirty="0">
                <a:latin typeface="DejaVu Sans"/>
                <a:cs typeface="DejaVu Sans"/>
              </a:rPr>
              <a:t>convolutional </a:t>
            </a:r>
            <a:r>
              <a:rPr sz="2000" spc="-204" dirty="0">
                <a:latin typeface="DejaVu Sans"/>
                <a:cs typeface="DejaVu Sans"/>
              </a:rPr>
              <a:t>neural  </a:t>
            </a:r>
            <a:r>
              <a:rPr sz="2000" spc="-185" dirty="0">
                <a:latin typeface="DejaVu Sans"/>
                <a:cs typeface="DejaVu Sans"/>
              </a:rPr>
              <a:t>network," </a:t>
            </a:r>
            <a:r>
              <a:rPr sz="2000" spc="-145" dirty="0">
                <a:latin typeface="DejaVu Sans"/>
                <a:cs typeface="DejaVu Sans"/>
              </a:rPr>
              <a:t>Int. </a:t>
            </a:r>
            <a:r>
              <a:rPr sz="2000" spc="-50" dirty="0">
                <a:latin typeface="DejaVu Sans"/>
                <a:cs typeface="DejaVu Sans"/>
              </a:rPr>
              <a:t>J. </a:t>
            </a:r>
            <a:r>
              <a:rPr sz="2000" spc="-265" dirty="0">
                <a:latin typeface="DejaVu Sans"/>
                <a:cs typeface="DejaVu Sans"/>
              </a:rPr>
              <a:t>RF </a:t>
            </a:r>
            <a:r>
              <a:rPr sz="2000" spc="-170" dirty="0">
                <a:latin typeface="DejaVu Sans"/>
                <a:cs typeface="DejaVu Sans"/>
              </a:rPr>
              <a:t>Microw. </a:t>
            </a:r>
            <a:r>
              <a:rPr sz="2000" spc="-225" dirty="0">
                <a:latin typeface="DejaVu Sans"/>
                <a:cs typeface="DejaVu Sans"/>
              </a:rPr>
              <a:t>Comput. </a:t>
            </a:r>
            <a:r>
              <a:rPr sz="2000" spc="-190" dirty="0">
                <a:latin typeface="DejaVu Sans"/>
                <a:cs typeface="DejaVu Sans"/>
              </a:rPr>
              <a:t>‐Aided </a:t>
            </a:r>
            <a:r>
              <a:rPr sz="2000" spc="-245" dirty="0">
                <a:latin typeface="DejaVu Sans"/>
                <a:cs typeface="DejaVu Sans"/>
              </a:rPr>
              <a:t>Eng. </a:t>
            </a:r>
            <a:r>
              <a:rPr sz="2000" spc="-185" dirty="0">
                <a:latin typeface="DejaVu Sans"/>
                <a:cs typeface="DejaVu Sans"/>
              </a:rPr>
              <a:t>vol. </a:t>
            </a:r>
            <a:r>
              <a:rPr sz="2000" spc="-220" dirty="0">
                <a:latin typeface="DejaVu Sans"/>
                <a:cs typeface="DejaVu Sans"/>
              </a:rPr>
              <a:t>28, </a:t>
            </a:r>
            <a:r>
              <a:rPr sz="2000" spc="-180" dirty="0">
                <a:latin typeface="DejaVu Sans"/>
                <a:cs typeface="DejaVu Sans"/>
              </a:rPr>
              <a:t>no. </a:t>
            </a:r>
            <a:r>
              <a:rPr sz="2000" spc="-204" dirty="0">
                <a:latin typeface="DejaVu Sans"/>
                <a:cs typeface="DejaVu Sans"/>
              </a:rPr>
              <a:t>6, </a:t>
            </a:r>
            <a:r>
              <a:rPr sz="2000" spc="-245" dirty="0">
                <a:latin typeface="DejaVu Sans"/>
                <a:cs typeface="DejaVu Sans"/>
              </a:rPr>
              <a:t>e21282, </a:t>
            </a:r>
            <a:r>
              <a:rPr sz="2000" spc="145" dirty="0">
                <a:latin typeface="DejaVu Sans"/>
                <a:cs typeface="DejaVu Sans"/>
              </a:rPr>
              <a:t> </a:t>
            </a:r>
            <a:r>
              <a:rPr sz="2000" spc="-220" dirty="0">
                <a:latin typeface="DejaVu Sans"/>
                <a:cs typeface="DejaVu Sans"/>
              </a:rPr>
              <a:t>Aug.</a:t>
            </a:r>
            <a:r>
              <a:rPr sz="2000" spc="-215" dirty="0">
                <a:latin typeface="DejaVu Sans"/>
                <a:cs typeface="DejaVu Sans"/>
              </a:rPr>
              <a:t> </a:t>
            </a:r>
            <a:r>
              <a:rPr sz="2000" spc="-235" dirty="0">
                <a:latin typeface="DejaVu Sans"/>
                <a:cs typeface="DejaVu Sans"/>
              </a:rPr>
              <a:t>2018.</a:t>
            </a:r>
            <a:endParaRPr sz="2000">
              <a:latin typeface="DejaVu Sans"/>
              <a:cs typeface="DejaVu Sans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484"/>
              </a:spcBef>
              <a:buFont typeface="Arial"/>
              <a:buChar char="•"/>
              <a:tabLst>
                <a:tab pos="356235" algn="l"/>
              </a:tabLst>
            </a:pPr>
            <a:r>
              <a:rPr sz="2000" spc="-210" dirty="0">
                <a:latin typeface="DejaVu Sans"/>
                <a:cs typeface="DejaVu Sans"/>
              </a:rPr>
              <a:t>R. </a:t>
            </a:r>
            <a:r>
              <a:rPr sz="2000" spc="-215" dirty="0">
                <a:latin typeface="DejaVu Sans"/>
                <a:cs typeface="DejaVu Sans"/>
              </a:rPr>
              <a:t>G. </a:t>
            </a:r>
            <a:r>
              <a:rPr sz="2000" spc="-220" dirty="0">
                <a:latin typeface="DejaVu Sans"/>
                <a:cs typeface="DejaVu Sans"/>
              </a:rPr>
              <a:t>Ayestaron, </a:t>
            </a:r>
            <a:r>
              <a:rPr sz="2000" spc="-215" dirty="0">
                <a:latin typeface="DejaVu Sans"/>
                <a:cs typeface="DejaVu Sans"/>
              </a:rPr>
              <a:t>"Fast </a:t>
            </a:r>
            <a:r>
              <a:rPr sz="2000" spc="-175" dirty="0">
                <a:latin typeface="DejaVu Sans"/>
                <a:cs typeface="DejaVu Sans"/>
              </a:rPr>
              <a:t>near-field </a:t>
            </a:r>
            <a:r>
              <a:rPr sz="2000" spc="-200" dirty="0">
                <a:latin typeface="DejaVu Sans"/>
                <a:cs typeface="DejaVu Sans"/>
              </a:rPr>
              <a:t>multifocusing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225" dirty="0">
                <a:latin typeface="DejaVu Sans"/>
                <a:cs typeface="DejaVu Sans"/>
              </a:rPr>
              <a:t>antenna </a:t>
            </a:r>
            <a:r>
              <a:rPr sz="2000" spc="-240" dirty="0">
                <a:latin typeface="DejaVu Sans"/>
                <a:cs typeface="DejaVu Sans"/>
              </a:rPr>
              <a:t>arrays </a:t>
            </a:r>
            <a:r>
              <a:rPr sz="2000" spc="-195" dirty="0">
                <a:latin typeface="DejaVu Sans"/>
                <a:cs typeface="DejaVu Sans"/>
              </a:rPr>
              <a:t>including  </a:t>
            </a:r>
            <a:r>
              <a:rPr sz="2000" spc="-220" dirty="0">
                <a:latin typeface="DejaVu Sans"/>
                <a:cs typeface="DejaVu Sans"/>
              </a:rPr>
              <a:t>element </a:t>
            </a:r>
            <a:r>
              <a:rPr sz="2000" spc="-204" dirty="0">
                <a:latin typeface="DejaVu Sans"/>
                <a:cs typeface="DejaVu Sans"/>
              </a:rPr>
              <a:t>coupling </a:t>
            </a:r>
            <a:r>
              <a:rPr sz="2000" spc="-225" dirty="0">
                <a:latin typeface="DejaVu Sans"/>
                <a:cs typeface="DejaVu Sans"/>
              </a:rPr>
              <a:t>using </a:t>
            </a:r>
            <a:r>
              <a:rPr sz="2000" spc="-204" dirty="0">
                <a:latin typeface="DejaVu Sans"/>
                <a:cs typeface="DejaVu Sans"/>
              </a:rPr>
              <a:t>neural </a:t>
            </a:r>
            <a:r>
              <a:rPr sz="2000" spc="-195" dirty="0">
                <a:latin typeface="DejaVu Sans"/>
                <a:cs typeface="DejaVu Sans"/>
              </a:rPr>
              <a:t>networks", </a:t>
            </a:r>
            <a:r>
              <a:rPr sz="2000" spc="-245" dirty="0">
                <a:latin typeface="DejaVu Sans"/>
                <a:cs typeface="DejaVu Sans"/>
              </a:rPr>
              <a:t>IEEE </a:t>
            </a:r>
            <a:r>
              <a:rPr sz="2000" spc="-225" dirty="0">
                <a:latin typeface="DejaVu Sans"/>
                <a:cs typeface="DejaVu Sans"/>
              </a:rPr>
              <a:t>Antennas </a:t>
            </a:r>
            <a:r>
              <a:rPr sz="2000" spc="-195" dirty="0">
                <a:latin typeface="DejaVu Sans"/>
                <a:cs typeface="DejaVu Sans"/>
              </a:rPr>
              <a:t>Wireless </a:t>
            </a:r>
            <a:r>
              <a:rPr sz="2000" spc="-210" dirty="0">
                <a:latin typeface="DejaVu Sans"/>
                <a:cs typeface="DejaVu Sans"/>
              </a:rPr>
              <a:t>Propag.  </a:t>
            </a:r>
            <a:r>
              <a:rPr sz="2000" spc="-180" dirty="0">
                <a:latin typeface="DejaVu Sans"/>
                <a:cs typeface="DejaVu Sans"/>
              </a:rPr>
              <a:t>Lett., vol. </a:t>
            </a:r>
            <a:r>
              <a:rPr sz="2000" spc="-220" dirty="0">
                <a:latin typeface="DejaVu Sans"/>
                <a:cs typeface="DejaVu Sans"/>
              </a:rPr>
              <a:t>17, </a:t>
            </a:r>
            <a:r>
              <a:rPr sz="2000" spc="-175" dirty="0">
                <a:latin typeface="DejaVu Sans"/>
                <a:cs typeface="DejaVu Sans"/>
              </a:rPr>
              <a:t>no. </a:t>
            </a:r>
            <a:r>
              <a:rPr sz="2000" spc="-195" dirty="0">
                <a:latin typeface="DejaVu Sans"/>
                <a:cs typeface="DejaVu Sans"/>
              </a:rPr>
              <a:t>7, </a:t>
            </a:r>
            <a:r>
              <a:rPr sz="2000" spc="-190" dirty="0">
                <a:latin typeface="DejaVu Sans"/>
                <a:cs typeface="DejaVu Sans"/>
              </a:rPr>
              <a:t>pp. </a:t>
            </a:r>
            <a:r>
              <a:rPr sz="2000" spc="-235" dirty="0">
                <a:latin typeface="DejaVu Sans"/>
                <a:cs typeface="DejaVu Sans"/>
              </a:rPr>
              <a:t>1233-1237, </a:t>
            </a:r>
            <a:r>
              <a:rPr sz="2000" spc="-100" dirty="0">
                <a:latin typeface="DejaVu Sans"/>
                <a:cs typeface="DejaVu Sans"/>
              </a:rPr>
              <a:t>Jul.</a:t>
            </a:r>
            <a:r>
              <a:rPr sz="2000" spc="-229" dirty="0">
                <a:latin typeface="DejaVu Sans"/>
                <a:cs typeface="DejaVu Sans"/>
              </a:rPr>
              <a:t> </a:t>
            </a:r>
            <a:r>
              <a:rPr sz="2000" spc="-235" dirty="0">
                <a:latin typeface="DejaVu Sans"/>
                <a:cs typeface="DejaVu Sans"/>
              </a:rPr>
              <a:t>2018.</a:t>
            </a:r>
            <a:endParaRPr sz="20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000" spc="-225" dirty="0">
                <a:latin typeface="DejaVu Sans"/>
                <a:cs typeface="DejaVu Sans"/>
              </a:rPr>
              <a:t>BALANIS, </a:t>
            </a:r>
            <a:r>
              <a:rPr sz="2000" spc="-240" dirty="0">
                <a:latin typeface="DejaVu Sans"/>
                <a:cs typeface="DejaVu Sans"/>
              </a:rPr>
              <a:t>C. </a:t>
            </a:r>
            <a:r>
              <a:rPr sz="2000" spc="-160" dirty="0">
                <a:latin typeface="DejaVu Sans"/>
                <a:cs typeface="DejaVu Sans"/>
              </a:rPr>
              <a:t>A., </a:t>
            </a:r>
            <a:r>
              <a:rPr sz="2000" spc="-235" dirty="0">
                <a:latin typeface="DejaVu Sans"/>
                <a:cs typeface="DejaVu Sans"/>
              </a:rPr>
              <a:t>1938, </a:t>
            </a:r>
            <a:r>
              <a:rPr sz="2000" spc="-220" dirty="0">
                <a:latin typeface="DejaVu Sans"/>
                <a:cs typeface="DejaVu Sans"/>
              </a:rPr>
              <a:t>Antenna </a:t>
            </a:r>
            <a:r>
              <a:rPr sz="2000" spc="-180" dirty="0">
                <a:latin typeface="DejaVu Sans"/>
                <a:cs typeface="DejaVu Sans"/>
              </a:rPr>
              <a:t>theory: </a:t>
            </a:r>
            <a:r>
              <a:rPr sz="2000" spc="-215" dirty="0">
                <a:latin typeface="DejaVu Sans"/>
                <a:cs typeface="DejaVu Sans"/>
              </a:rPr>
              <a:t>Analysis </a:t>
            </a:r>
            <a:r>
              <a:rPr sz="2000" spc="-235" dirty="0">
                <a:latin typeface="DejaVu Sans"/>
                <a:cs typeface="DejaVu Sans"/>
              </a:rPr>
              <a:t>and </a:t>
            </a:r>
            <a:r>
              <a:rPr sz="2000" spc="-215" dirty="0">
                <a:latin typeface="DejaVu Sans"/>
                <a:cs typeface="DejaVu Sans"/>
              </a:rPr>
              <a:t>design, </a:t>
            </a:r>
            <a:r>
              <a:rPr sz="2000" spc="-240" dirty="0">
                <a:latin typeface="DejaVu Sans"/>
                <a:cs typeface="DejaVu Sans"/>
              </a:rPr>
              <a:t>Nova</a:t>
            </a:r>
            <a:r>
              <a:rPr sz="2000" spc="-50" dirty="0">
                <a:latin typeface="DejaVu Sans"/>
                <a:cs typeface="DejaVu Sans"/>
              </a:rPr>
              <a:t> </a:t>
            </a:r>
            <a:r>
              <a:rPr sz="2000" spc="-240" dirty="0">
                <a:latin typeface="DejaVu Sans"/>
                <a:cs typeface="DejaVu Sans"/>
              </a:rPr>
              <a:t>York.W.-</a:t>
            </a:r>
            <a:endParaRPr sz="2000">
              <a:latin typeface="DejaVu Sans"/>
              <a:cs typeface="DejaVu Sans"/>
            </a:endParaRPr>
          </a:p>
          <a:p>
            <a:pPr marL="355600" marR="8890">
              <a:lnSpc>
                <a:spcPct val="100000"/>
              </a:lnSpc>
            </a:pPr>
            <a:r>
              <a:rPr sz="2000" spc="-204" dirty="0">
                <a:latin typeface="DejaVu Sans"/>
                <a:cs typeface="DejaVu Sans"/>
              </a:rPr>
              <a:t>K. </a:t>
            </a:r>
            <a:r>
              <a:rPr sz="2000" spc="-235" dirty="0">
                <a:latin typeface="DejaVu Sans"/>
                <a:cs typeface="DejaVu Sans"/>
              </a:rPr>
              <a:t>Chen, </a:t>
            </a:r>
            <a:r>
              <a:rPr sz="2000" spc="-210" dirty="0">
                <a:latin typeface="DejaVu Sans"/>
                <a:cs typeface="DejaVu Sans"/>
              </a:rPr>
              <a:t>Linear </a:t>
            </a:r>
            <a:r>
              <a:rPr sz="2000" spc="-204" dirty="0">
                <a:latin typeface="DejaVu Sans"/>
                <a:cs typeface="DejaVu Sans"/>
              </a:rPr>
              <a:t>Networks </a:t>
            </a:r>
            <a:r>
              <a:rPr sz="2000" spc="-240" dirty="0">
                <a:latin typeface="DejaVu Sans"/>
                <a:cs typeface="DejaVu Sans"/>
              </a:rPr>
              <a:t>and </a:t>
            </a:r>
            <a:r>
              <a:rPr sz="2000" spc="-260" dirty="0">
                <a:latin typeface="DejaVu Sans"/>
                <a:cs typeface="DejaVu Sans"/>
              </a:rPr>
              <a:t>Systems. </a:t>
            </a:r>
            <a:r>
              <a:rPr sz="2000" spc="-210" dirty="0">
                <a:latin typeface="DejaVu Sans"/>
                <a:cs typeface="DejaVu Sans"/>
              </a:rPr>
              <a:t>Belmont, </a:t>
            </a:r>
            <a:r>
              <a:rPr sz="2000" spc="-225" dirty="0">
                <a:latin typeface="DejaVu Sans"/>
                <a:cs typeface="DejaVu Sans"/>
              </a:rPr>
              <a:t>CA, USA: </a:t>
            </a:r>
            <a:r>
              <a:rPr sz="2000" spc="-204" dirty="0">
                <a:latin typeface="DejaVu Sans"/>
                <a:cs typeface="DejaVu Sans"/>
              </a:rPr>
              <a:t>Wadsworth,  </a:t>
            </a:r>
            <a:r>
              <a:rPr sz="2000" spc="-235" dirty="0">
                <a:latin typeface="DejaVu Sans"/>
                <a:cs typeface="DejaVu Sans"/>
              </a:rPr>
              <a:t>1993, </a:t>
            </a:r>
            <a:r>
              <a:rPr sz="2000" spc="-190" dirty="0">
                <a:latin typeface="DejaVu Sans"/>
                <a:cs typeface="DejaVu Sans"/>
              </a:rPr>
              <a:t>pp.</a:t>
            </a:r>
            <a:r>
              <a:rPr sz="2000" spc="-195" dirty="0">
                <a:latin typeface="DejaVu Sans"/>
                <a:cs typeface="DejaVu Sans"/>
              </a:rPr>
              <a:t> </a:t>
            </a:r>
            <a:r>
              <a:rPr sz="2000" spc="-215" dirty="0">
                <a:latin typeface="DejaVu Sans"/>
                <a:cs typeface="DejaVu Sans"/>
              </a:rPr>
              <a:t>123–135.</a:t>
            </a:r>
            <a:endParaRPr sz="20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76600" y="461899"/>
            <a:ext cx="23886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665" dirty="0"/>
              <a:t>Summa</a:t>
            </a:r>
            <a:r>
              <a:rPr sz="4400" spc="-335" dirty="0"/>
              <a:t>r</a:t>
            </a:r>
            <a:r>
              <a:rPr sz="4400" spc="-615" dirty="0"/>
              <a:t>y</a:t>
            </a:r>
            <a:endParaRPr sz="44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217" y="1683297"/>
            <a:ext cx="6063615" cy="295275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60" dirty="0">
                <a:latin typeface="DejaVu Sans"/>
                <a:cs typeface="DejaVu Sans"/>
              </a:rPr>
              <a:t>Context</a:t>
            </a:r>
            <a:endParaRPr sz="32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15" dirty="0">
                <a:latin typeface="DejaVu Sans"/>
                <a:cs typeface="DejaVu Sans"/>
              </a:rPr>
              <a:t>Mathematical</a:t>
            </a:r>
            <a:r>
              <a:rPr sz="3200" spc="-290" dirty="0">
                <a:latin typeface="DejaVu Sans"/>
                <a:cs typeface="DejaVu Sans"/>
              </a:rPr>
              <a:t> </a:t>
            </a:r>
            <a:r>
              <a:rPr sz="3200" spc="-235" dirty="0">
                <a:latin typeface="DejaVu Sans"/>
                <a:cs typeface="DejaVu Sans"/>
              </a:rPr>
              <a:t>Model</a:t>
            </a:r>
            <a:endParaRPr sz="32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35" dirty="0">
                <a:latin typeface="DejaVu Sans"/>
                <a:cs typeface="DejaVu Sans"/>
              </a:rPr>
              <a:t>Numerical </a:t>
            </a:r>
            <a:r>
              <a:rPr sz="3200" spc="-330" dirty="0">
                <a:latin typeface="DejaVu Sans"/>
                <a:cs typeface="DejaVu Sans"/>
              </a:rPr>
              <a:t>Simulations </a:t>
            </a:r>
            <a:r>
              <a:rPr sz="3200" spc="-375" dirty="0">
                <a:latin typeface="DejaVu Sans"/>
                <a:cs typeface="DejaVu Sans"/>
              </a:rPr>
              <a:t>and</a:t>
            </a:r>
            <a:r>
              <a:rPr sz="3200" spc="-229" dirty="0">
                <a:latin typeface="DejaVu Sans"/>
                <a:cs typeface="DejaVu Sans"/>
              </a:rPr>
              <a:t> </a:t>
            </a:r>
            <a:r>
              <a:rPr sz="3200" spc="-350" dirty="0">
                <a:latin typeface="DejaVu Sans"/>
                <a:cs typeface="DejaVu Sans"/>
              </a:rPr>
              <a:t>Results</a:t>
            </a:r>
            <a:endParaRPr sz="32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35" dirty="0">
                <a:latin typeface="DejaVu Sans"/>
                <a:cs typeface="DejaVu Sans"/>
              </a:rPr>
              <a:t>Conclusions</a:t>
            </a:r>
            <a:endParaRPr sz="3200" dirty="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375" dirty="0">
                <a:latin typeface="DejaVu Sans"/>
                <a:cs typeface="DejaVu Sans"/>
              </a:rPr>
              <a:t>References</a:t>
            </a:r>
            <a:endParaRPr sz="3200" dirty="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6650" y="461899"/>
            <a:ext cx="179006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95" dirty="0"/>
              <a:t>Context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77188"/>
            <a:ext cx="8073390" cy="448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6235" algn="l"/>
              </a:tabLst>
            </a:pPr>
            <a:r>
              <a:rPr sz="2400" spc="-210" dirty="0">
                <a:latin typeface="DejaVu Sans"/>
                <a:cs typeface="DejaVu Sans"/>
              </a:rPr>
              <a:t>Distribution </a:t>
            </a:r>
            <a:r>
              <a:rPr sz="2400" spc="-240" dirty="0">
                <a:latin typeface="DejaVu Sans"/>
                <a:cs typeface="DejaVu Sans"/>
              </a:rPr>
              <a:t>Automation </a:t>
            </a:r>
            <a:r>
              <a:rPr sz="2400" spc="-325" dirty="0">
                <a:latin typeface="DejaVu Sans"/>
                <a:cs typeface="DejaVu Sans"/>
              </a:rPr>
              <a:t>system </a:t>
            </a:r>
            <a:r>
              <a:rPr sz="2400" spc="-305" dirty="0">
                <a:latin typeface="DejaVu Sans"/>
                <a:cs typeface="DejaVu Sans"/>
              </a:rPr>
              <a:t>has </a:t>
            </a:r>
            <a:r>
              <a:rPr sz="2400" spc="-265" dirty="0">
                <a:latin typeface="DejaVu Sans"/>
                <a:cs typeface="DejaVu Sans"/>
              </a:rPr>
              <a:t>grown </a:t>
            </a:r>
            <a:r>
              <a:rPr sz="2400" spc="-229" dirty="0">
                <a:latin typeface="DejaVu Sans"/>
                <a:cs typeface="DejaVu Sans"/>
              </a:rPr>
              <a:t>significantly </a:t>
            </a:r>
            <a:r>
              <a:rPr sz="2400" spc="-195" dirty="0">
                <a:latin typeface="DejaVu Sans"/>
                <a:cs typeface="DejaVu Sans"/>
              </a:rPr>
              <a:t>with 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70" dirty="0">
                <a:latin typeface="DejaVu Sans"/>
                <a:cs typeface="DejaVu Sans"/>
              </a:rPr>
              <a:t>investments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29" dirty="0">
                <a:latin typeface="DejaVu Sans"/>
                <a:cs typeface="DejaVu Sans"/>
              </a:rPr>
              <a:t>the last </a:t>
            </a:r>
            <a:r>
              <a:rPr sz="2400" spc="-315" dirty="0">
                <a:latin typeface="DejaVu Sans"/>
                <a:cs typeface="DejaVu Sans"/>
              </a:rPr>
              <a:t>5</a:t>
            </a:r>
            <a:r>
              <a:rPr sz="2400" spc="-254" dirty="0">
                <a:latin typeface="DejaVu Sans"/>
                <a:cs typeface="DejaVu Sans"/>
              </a:rPr>
              <a:t> </a:t>
            </a:r>
            <a:r>
              <a:rPr sz="2400" spc="-270" dirty="0">
                <a:latin typeface="DejaVu Sans"/>
                <a:cs typeface="DejaVu Sans"/>
              </a:rPr>
              <a:t>years.</a:t>
            </a:r>
            <a:endParaRPr sz="2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"/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290" dirty="0">
                <a:latin typeface="DejaVu Sans"/>
                <a:cs typeface="DejaVu Sans"/>
              </a:rPr>
              <a:t>Smart </a:t>
            </a:r>
            <a:r>
              <a:rPr sz="2400" spc="-250" dirty="0">
                <a:latin typeface="DejaVu Sans"/>
                <a:cs typeface="DejaVu Sans"/>
              </a:rPr>
              <a:t>grids </a:t>
            </a:r>
            <a:r>
              <a:rPr sz="2400" spc="-265" dirty="0">
                <a:latin typeface="DejaVu Sans"/>
                <a:cs typeface="DejaVu Sans"/>
              </a:rPr>
              <a:t>are </a:t>
            </a:r>
            <a:r>
              <a:rPr sz="2400" spc="-335" dirty="0">
                <a:latin typeface="DejaVu Sans"/>
                <a:cs typeface="DejaVu Sans"/>
              </a:rPr>
              <a:t>key </a:t>
            </a:r>
            <a:r>
              <a:rPr sz="2400" spc="-185" dirty="0">
                <a:latin typeface="DejaVu Sans"/>
                <a:cs typeface="DejaVu Sans"/>
              </a:rPr>
              <a:t>to </a:t>
            </a:r>
            <a:r>
              <a:rPr sz="2400" spc="-260" dirty="0">
                <a:latin typeface="DejaVu Sans"/>
                <a:cs typeface="DejaVu Sans"/>
              </a:rPr>
              <a:t>improving </a:t>
            </a:r>
            <a:r>
              <a:rPr sz="2400" spc="-229" dirty="0">
                <a:latin typeface="DejaVu Sans"/>
                <a:cs typeface="DejaVu Sans"/>
              </a:rPr>
              <a:t>the quality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90" dirty="0">
                <a:latin typeface="DejaVu Sans"/>
                <a:cs typeface="DejaVu Sans"/>
              </a:rPr>
              <a:t>energy</a:t>
            </a:r>
            <a:r>
              <a:rPr sz="2400" spc="-80" dirty="0">
                <a:latin typeface="DejaVu Sans"/>
                <a:cs typeface="DejaVu Sans"/>
              </a:rPr>
              <a:t> </a:t>
            </a:r>
            <a:r>
              <a:rPr sz="2400" spc="-270" dirty="0">
                <a:latin typeface="DejaVu Sans"/>
                <a:cs typeface="DejaVu Sans"/>
              </a:rPr>
              <a:t>supply.</a:t>
            </a:r>
            <a:endParaRPr sz="2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"/>
            </a:pPr>
            <a:endParaRPr sz="3500">
              <a:latin typeface="Times New Roman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6235" algn="l"/>
              </a:tabLst>
            </a:pPr>
            <a:r>
              <a:rPr sz="2400" spc="-270" dirty="0">
                <a:latin typeface="DejaVu Sans"/>
                <a:cs typeface="DejaVu Sans"/>
              </a:rPr>
              <a:t>Communication </a:t>
            </a:r>
            <a:r>
              <a:rPr sz="2400" spc="-275" dirty="0">
                <a:latin typeface="DejaVu Sans"/>
                <a:cs typeface="DejaVu Sans"/>
              </a:rPr>
              <a:t>using </a:t>
            </a:r>
            <a:r>
              <a:rPr sz="2400" spc="-254" dirty="0">
                <a:latin typeface="DejaVu Sans"/>
                <a:cs typeface="DejaVu Sans"/>
              </a:rPr>
              <a:t>Radio </a:t>
            </a:r>
            <a:r>
              <a:rPr sz="2400" spc="-275" dirty="0">
                <a:latin typeface="DejaVu Sans"/>
                <a:cs typeface="DejaVu Sans"/>
              </a:rPr>
              <a:t>Frequency </a:t>
            </a:r>
            <a:r>
              <a:rPr sz="2400" spc="-215" dirty="0">
                <a:latin typeface="DejaVu Sans"/>
                <a:cs typeface="DejaVu Sans"/>
              </a:rPr>
              <a:t>is </a:t>
            </a:r>
            <a:r>
              <a:rPr sz="2400" spc="-275" dirty="0">
                <a:latin typeface="DejaVu Sans"/>
                <a:cs typeface="DejaVu Sans"/>
              </a:rPr>
              <a:t>more </a:t>
            </a:r>
            <a:r>
              <a:rPr sz="2400" spc="-215" dirty="0">
                <a:latin typeface="DejaVu Sans"/>
                <a:cs typeface="DejaVu Sans"/>
              </a:rPr>
              <a:t>reliable </a:t>
            </a:r>
            <a:r>
              <a:rPr sz="2400" spc="-250" dirty="0">
                <a:latin typeface="DejaVu Sans"/>
                <a:cs typeface="DejaVu Sans"/>
              </a:rPr>
              <a:t>than 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90" dirty="0">
                <a:latin typeface="DejaVu Sans"/>
                <a:cs typeface="DejaVu Sans"/>
              </a:rPr>
              <a:t>use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335" dirty="0">
                <a:latin typeface="DejaVu Sans"/>
                <a:cs typeface="DejaVu Sans"/>
              </a:rPr>
              <a:t>3G </a:t>
            </a:r>
            <a:r>
              <a:rPr sz="2400" spc="-285" dirty="0">
                <a:latin typeface="DejaVu Sans"/>
                <a:cs typeface="DejaVu Sans"/>
              </a:rPr>
              <a:t>and </a:t>
            </a:r>
            <a:r>
              <a:rPr sz="2400" spc="-270" dirty="0">
                <a:latin typeface="DejaVu Sans"/>
                <a:cs typeface="DejaVu Sans"/>
              </a:rPr>
              <a:t>cheaper </a:t>
            </a:r>
            <a:r>
              <a:rPr sz="2400" spc="-245" dirty="0">
                <a:latin typeface="DejaVu Sans"/>
                <a:cs typeface="DejaVu Sans"/>
              </a:rPr>
              <a:t>than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90" dirty="0">
                <a:latin typeface="DejaVu Sans"/>
                <a:cs typeface="DejaVu Sans"/>
              </a:rPr>
              <a:t>use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190" dirty="0">
                <a:latin typeface="DejaVu Sans"/>
                <a:cs typeface="DejaVu Sans"/>
              </a:rPr>
              <a:t>fiber</a:t>
            </a:r>
            <a:r>
              <a:rPr sz="2400" spc="75" dirty="0">
                <a:latin typeface="DejaVu Sans"/>
                <a:cs typeface="DejaVu Sans"/>
              </a:rPr>
              <a:t> </a:t>
            </a:r>
            <a:r>
              <a:rPr sz="2400" spc="-220" dirty="0">
                <a:latin typeface="DejaVu Sans"/>
                <a:cs typeface="DejaVu Sans"/>
              </a:rPr>
              <a:t>optics.</a:t>
            </a:r>
            <a:endParaRPr sz="2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"/>
            </a:pPr>
            <a:endParaRPr sz="35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6235" algn="l"/>
              </a:tabLst>
            </a:pPr>
            <a:r>
              <a:rPr sz="2400" spc="-185" dirty="0">
                <a:latin typeface="DejaVu Sans"/>
                <a:cs typeface="DejaVu Sans"/>
              </a:rPr>
              <a:t>In </a:t>
            </a:r>
            <a:r>
              <a:rPr sz="2400" spc="-210" dirty="0">
                <a:latin typeface="DejaVu Sans"/>
                <a:cs typeface="DejaVu Sans"/>
              </a:rPr>
              <a:t>this </a:t>
            </a:r>
            <a:r>
              <a:rPr sz="2400" spc="-250" dirty="0">
                <a:latin typeface="DejaVu Sans"/>
                <a:cs typeface="DejaVu Sans"/>
              </a:rPr>
              <a:t>context, </a:t>
            </a:r>
            <a:r>
              <a:rPr sz="2400" spc="-275" dirty="0">
                <a:latin typeface="DejaVu Sans"/>
                <a:cs typeface="DejaVu Sans"/>
              </a:rPr>
              <a:t>it´s </a:t>
            </a:r>
            <a:r>
              <a:rPr sz="2400" spc="-235" dirty="0">
                <a:latin typeface="DejaVu Sans"/>
                <a:cs typeface="DejaVu Sans"/>
              </a:rPr>
              <a:t>important </a:t>
            </a:r>
            <a:r>
              <a:rPr sz="2400" spc="-185" dirty="0">
                <a:latin typeface="DejaVu Sans"/>
                <a:cs typeface="DejaVu Sans"/>
              </a:rPr>
              <a:t>to </a:t>
            </a:r>
            <a:r>
              <a:rPr sz="2400" spc="-320" dirty="0">
                <a:latin typeface="DejaVu Sans"/>
                <a:cs typeface="DejaVu Sans"/>
              </a:rPr>
              <a:t>have </a:t>
            </a:r>
            <a:r>
              <a:rPr sz="2400" spc="-275" dirty="0">
                <a:latin typeface="DejaVu Sans"/>
                <a:cs typeface="DejaVu Sans"/>
              </a:rPr>
              <a:t>more </a:t>
            </a:r>
            <a:r>
              <a:rPr sz="2400" spc="-204" dirty="0">
                <a:latin typeface="DejaVu Sans"/>
                <a:cs typeface="DejaVu Sans"/>
              </a:rPr>
              <a:t>efficient </a:t>
            </a:r>
            <a:r>
              <a:rPr sz="2400" spc="-320" dirty="0">
                <a:latin typeface="DejaVu Sans"/>
                <a:cs typeface="DejaVu Sans"/>
              </a:rPr>
              <a:t>Base  </a:t>
            </a:r>
            <a:r>
              <a:rPr sz="2400" spc="-280" dirty="0">
                <a:latin typeface="DejaVu Sans"/>
                <a:cs typeface="DejaVu Sans"/>
              </a:rPr>
              <a:t>Transceiver </a:t>
            </a:r>
            <a:r>
              <a:rPr sz="2400" spc="-250" dirty="0">
                <a:latin typeface="DejaVu Sans"/>
                <a:cs typeface="DejaVu Sans"/>
              </a:rPr>
              <a:t>Stations </a:t>
            </a:r>
            <a:r>
              <a:rPr sz="2400" spc="-315" dirty="0">
                <a:latin typeface="DejaVu Sans"/>
                <a:cs typeface="DejaVu Sans"/>
              </a:rPr>
              <a:t>(BTSs) </a:t>
            </a:r>
            <a:r>
              <a:rPr sz="2400" spc="-225" dirty="0">
                <a:latin typeface="DejaVu Sans"/>
                <a:cs typeface="DejaVu Sans"/>
              </a:rPr>
              <a:t>that </a:t>
            </a:r>
            <a:r>
              <a:rPr sz="2400" spc="-305" dirty="0">
                <a:latin typeface="DejaVu Sans"/>
                <a:cs typeface="DejaVu Sans"/>
              </a:rPr>
              <a:t>can </a:t>
            </a:r>
            <a:r>
              <a:rPr sz="2400" spc="-270" dirty="0">
                <a:latin typeface="DejaVu Sans"/>
                <a:cs typeface="DejaVu Sans"/>
              </a:rPr>
              <a:t>cover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70" dirty="0">
                <a:latin typeface="DejaVu Sans"/>
                <a:cs typeface="DejaVu Sans"/>
              </a:rPr>
              <a:t>communication 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325" dirty="0">
                <a:latin typeface="DejaVu Sans"/>
                <a:cs typeface="DejaVu Sans"/>
              </a:rPr>
              <a:t>a </a:t>
            </a:r>
            <a:r>
              <a:rPr sz="2400" spc="-250" dirty="0">
                <a:latin typeface="DejaVu Sans"/>
                <a:cs typeface="DejaVu Sans"/>
              </a:rPr>
              <a:t>larger</a:t>
            </a:r>
            <a:r>
              <a:rPr sz="2400" spc="-195" dirty="0">
                <a:latin typeface="DejaVu Sans"/>
                <a:cs typeface="DejaVu Sans"/>
              </a:rPr>
              <a:t> </a:t>
            </a:r>
            <a:r>
              <a:rPr sz="2400" spc="-254" dirty="0">
                <a:latin typeface="DejaVu Sans"/>
                <a:cs typeface="DejaVu Sans"/>
              </a:rPr>
              <a:t>area.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76650" y="375920"/>
            <a:ext cx="179006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95" dirty="0"/>
              <a:t>Context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474065" y="5287540"/>
            <a:ext cx="6210300" cy="902969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200" dirty="0">
                <a:latin typeface="DejaVu Sans"/>
                <a:cs typeface="DejaVu Sans"/>
              </a:rPr>
              <a:t>Input: </a:t>
            </a:r>
            <a:r>
              <a:rPr sz="2400" spc="-290" dirty="0">
                <a:latin typeface="DejaVu Sans"/>
                <a:cs typeface="DejaVu Sans"/>
              </a:rPr>
              <a:t>Devices </a:t>
            </a:r>
            <a:r>
              <a:rPr sz="2400" spc="-285" dirty="0">
                <a:latin typeface="DejaVu Sans"/>
                <a:cs typeface="DejaVu Sans"/>
              </a:rPr>
              <a:t>and </a:t>
            </a:r>
            <a:r>
              <a:rPr sz="2400" spc="-380" dirty="0">
                <a:latin typeface="DejaVu Sans"/>
                <a:cs typeface="DejaVu Sans"/>
              </a:rPr>
              <a:t>BTS </a:t>
            </a:r>
            <a:r>
              <a:rPr sz="2400" spc="-270" dirty="0">
                <a:latin typeface="DejaVu Sans"/>
                <a:cs typeface="DejaVu Sans"/>
              </a:rPr>
              <a:t>Geographic</a:t>
            </a:r>
            <a:r>
              <a:rPr sz="2400" spc="-380" dirty="0">
                <a:latin typeface="DejaVu Sans"/>
                <a:cs typeface="DejaVu Sans"/>
              </a:rPr>
              <a:t> </a:t>
            </a:r>
            <a:r>
              <a:rPr sz="2400" spc="-254" dirty="0">
                <a:latin typeface="DejaVu Sans"/>
                <a:cs typeface="DejaVu Sans"/>
              </a:rPr>
              <a:t>Coordinates</a:t>
            </a:r>
            <a:endParaRPr sz="2400">
              <a:latin typeface="DejaVu Sans"/>
              <a:cs typeface="DejaVu Sans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220" dirty="0">
                <a:latin typeface="DejaVu Sans"/>
                <a:cs typeface="DejaVu Sans"/>
              </a:rPr>
              <a:t>Output: </a:t>
            </a:r>
            <a:r>
              <a:rPr sz="2400" spc="-285" dirty="0">
                <a:latin typeface="DejaVu Sans"/>
                <a:cs typeface="DejaVu Sans"/>
              </a:rPr>
              <a:t>Maximum gain </a:t>
            </a:r>
            <a:r>
              <a:rPr sz="2400" spc="-190" dirty="0">
                <a:latin typeface="DejaVu Sans"/>
                <a:cs typeface="DejaVu Sans"/>
              </a:rPr>
              <a:t>in </a:t>
            </a:r>
            <a:r>
              <a:rPr sz="2400" spc="-275" dirty="0">
                <a:latin typeface="DejaVu Sans"/>
                <a:cs typeface="DejaVu Sans"/>
              </a:rPr>
              <a:t>devices</a:t>
            </a:r>
            <a:r>
              <a:rPr sz="2400" spc="-185" dirty="0">
                <a:latin typeface="DejaVu Sans"/>
                <a:cs typeface="DejaVu Sans"/>
              </a:rPr>
              <a:t> </a:t>
            </a:r>
            <a:r>
              <a:rPr sz="2400" spc="-210" dirty="0">
                <a:latin typeface="DejaVu Sans"/>
                <a:cs typeface="DejaVu Sans"/>
              </a:rPr>
              <a:t>direction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47971" y="2133600"/>
            <a:ext cx="3795517" cy="25318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30652" y="2161333"/>
            <a:ext cx="238760" cy="2566035"/>
          </a:xfrm>
          <a:custGeom>
            <a:avLst/>
            <a:gdLst/>
            <a:ahLst/>
            <a:cxnLst/>
            <a:rect l="l" t="t" r="r" b="b"/>
            <a:pathLst>
              <a:path w="238760" h="2566035">
                <a:moveTo>
                  <a:pt x="235913" y="0"/>
                </a:moveTo>
                <a:lnTo>
                  <a:pt x="2394" y="0"/>
                </a:lnTo>
                <a:lnTo>
                  <a:pt x="0" y="2365"/>
                </a:lnTo>
                <a:lnTo>
                  <a:pt x="0" y="2563775"/>
                </a:lnTo>
                <a:lnTo>
                  <a:pt x="2394" y="2565982"/>
                </a:lnTo>
                <a:lnTo>
                  <a:pt x="235913" y="2565982"/>
                </a:lnTo>
                <a:lnTo>
                  <a:pt x="238194" y="2563775"/>
                </a:lnTo>
                <a:lnTo>
                  <a:pt x="238194" y="2560979"/>
                </a:lnTo>
                <a:lnTo>
                  <a:pt x="10135" y="2560979"/>
                </a:lnTo>
                <a:lnTo>
                  <a:pt x="5067" y="2555976"/>
                </a:lnTo>
                <a:lnTo>
                  <a:pt x="10135" y="2555976"/>
                </a:lnTo>
                <a:lnTo>
                  <a:pt x="10135" y="9960"/>
                </a:lnTo>
                <a:lnTo>
                  <a:pt x="5067" y="9960"/>
                </a:lnTo>
                <a:lnTo>
                  <a:pt x="10135" y="4980"/>
                </a:lnTo>
                <a:lnTo>
                  <a:pt x="238194" y="4980"/>
                </a:lnTo>
                <a:lnTo>
                  <a:pt x="238194" y="2365"/>
                </a:lnTo>
                <a:lnTo>
                  <a:pt x="235913" y="0"/>
                </a:lnTo>
                <a:close/>
              </a:path>
              <a:path w="238760" h="2566035">
                <a:moveTo>
                  <a:pt x="228058" y="2555976"/>
                </a:moveTo>
                <a:lnTo>
                  <a:pt x="10135" y="2555976"/>
                </a:lnTo>
                <a:lnTo>
                  <a:pt x="10135" y="2560979"/>
                </a:lnTo>
                <a:lnTo>
                  <a:pt x="228058" y="2560979"/>
                </a:lnTo>
                <a:lnTo>
                  <a:pt x="228058" y="2555976"/>
                </a:lnTo>
                <a:close/>
              </a:path>
              <a:path w="238760" h="2566035">
                <a:moveTo>
                  <a:pt x="238194" y="4980"/>
                </a:moveTo>
                <a:lnTo>
                  <a:pt x="228058" y="4980"/>
                </a:lnTo>
                <a:lnTo>
                  <a:pt x="233126" y="9960"/>
                </a:lnTo>
                <a:lnTo>
                  <a:pt x="228058" y="9960"/>
                </a:lnTo>
                <a:lnTo>
                  <a:pt x="228058" y="2555976"/>
                </a:lnTo>
                <a:lnTo>
                  <a:pt x="233126" y="2555976"/>
                </a:lnTo>
                <a:lnTo>
                  <a:pt x="228058" y="2560979"/>
                </a:lnTo>
                <a:lnTo>
                  <a:pt x="238194" y="2560979"/>
                </a:lnTo>
                <a:lnTo>
                  <a:pt x="238194" y="4980"/>
                </a:lnTo>
                <a:close/>
              </a:path>
              <a:path w="238760" h="2566035">
                <a:moveTo>
                  <a:pt x="228058" y="4980"/>
                </a:moveTo>
                <a:lnTo>
                  <a:pt x="10135" y="4980"/>
                </a:lnTo>
                <a:lnTo>
                  <a:pt x="10135" y="9960"/>
                </a:lnTo>
                <a:lnTo>
                  <a:pt x="228058" y="9960"/>
                </a:lnTo>
                <a:lnTo>
                  <a:pt x="228058" y="49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30652" y="2161333"/>
            <a:ext cx="238760" cy="2566035"/>
          </a:xfrm>
          <a:custGeom>
            <a:avLst/>
            <a:gdLst/>
            <a:ahLst/>
            <a:cxnLst/>
            <a:rect l="l" t="t" r="r" b="b"/>
            <a:pathLst>
              <a:path w="238760" h="2566035">
                <a:moveTo>
                  <a:pt x="0" y="4980"/>
                </a:moveTo>
                <a:lnTo>
                  <a:pt x="0" y="2365"/>
                </a:lnTo>
                <a:lnTo>
                  <a:pt x="2394" y="0"/>
                </a:lnTo>
                <a:lnTo>
                  <a:pt x="5067" y="0"/>
                </a:lnTo>
                <a:lnTo>
                  <a:pt x="233126" y="0"/>
                </a:lnTo>
                <a:lnTo>
                  <a:pt x="235913" y="0"/>
                </a:lnTo>
                <a:lnTo>
                  <a:pt x="238194" y="2365"/>
                </a:lnTo>
                <a:lnTo>
                  <a:pt x="238194" y="4980"/>
                </a:lnTo>
                <a:lnTo>
                  <a:pt x="238194" y="2560979"/>
                </a:lnTo>
                <a:lnTo>
                  <a:pt x="238194" y="2563775"/>
                </a:lnTo>
                <a:lnTo>
                  <a:pt x="235913" y="2565982"/>
                </a:lnTo>
                <a:lnTo>
                  <a:pt x="233126" y="2565982"/>
                </a:lnTo>
                <a:lnTo>
                  <a:pt x="5067" y="2565982"/>
                </a:lnTo>
                <a:lnTo>
                  <a:pt x="2394" y="2565982"/>
                </a:lnTo>
                <a:lnTo>
                  <a:pt x="0" y="2563775"/>
                </a:lnTo>
                <a:lnTo>
                  <a:pt x="0" y="2560979"/>
                </a:lnTo>
                <a:lnTo>
                  <a:pt x="0" y="498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35720" y="2166313"/>
            <a:ext cx="228600" cy="2556510"/>
          </a:xfrm>
          <a:custGeom>
            <a:avLst/>
            <a:gdLst/>
            <a:ahLst/>
            <a:cxnLst/>
            <a:rect l="l" t="t" r="r" b="b"/>
            <a:pathLst>
              <a:path w="228600" h="2556510">
                <a:moveTo>
                  <a:pt x="5067" y="2555999"/>
                </a:moveTo>
                <a:lnTo>
                  <a:pt x="0" y="2550996"/>
                </a:lnTo>
                <a:lnTo>
                  <a:pt x="228058" y="2550996"/>
                </a:lnTo>
                <a:lnTo>
                  <a:pt x="222990" y="2555999"/>
                </a:lnTo>
                <a:lnTo>
                  <a:pt x="222990" y="0"/>
                </a:lnTo>
                <a:lnTo>
                  <a:pt x="228058" y="4980"/>
                </a:lnTo>
                <a:lnTo>
                  <a:pt x="0" y="4980"/>
                </a:lnTo>
                <a:lnTo>
                  <a:pt x="5067" y="0"/>
                </a:lnTo>
                <a:lnTo>
                  <a:pt x="5067" y="2555999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068378" y="2170684"/>
            <a:ext cx="140970" cy="2550795"/>
          </a:xfrm>
          <a:prstGeom prst="rect">
            <a:avLst/>
          </a:prstGeom>
        </p:spPr>
        <p:txBody>
          <a:bodyPr vert="vert270" wrap="square" lIns="0" tIns="13335" rIns="0" bIns="0" rtlCol="0">
            <a:spAutoFit/>
          </a:bodyPr>
          <a:lstStyle/>
          <a:p>
            <a:pPr marL="798195">
              <a:lnSpc>
                <a:spcPct val="100000"/>
              </a:lnSpc>
              <a:spcBef>
                <a:spcPts val="105"/>
              </a:spcBef>
            </a:pPr>
            <a:r>
              <a:rPr sz="750" spc="-85" dirty="0">
                <a:latin typeface="DejaVu Sans"/>
                <a:cs typeface="DejaVu Sans"/>
              </a:rPr>
              <a:t>Divisor </a:t>
            </a:r>
            <a:r>
              <a:rPr sz="750" spc="-95" dirty="0">
                <a:latin typeface="DejaVu Sans"/>
                <a:cs typeface="DejaVu Sans"/>
              </a:rPr>
              <a:t>de </a:t>
            </a:r>
            <a:r>
              <a:rPr sz="750" spc="-85" dirty="0">
                <a:latin typeface="DejaVu Sans"/>
                <a:cs typeface="DejaVu Sans"/>
              </a:rPr>
              <a:t>Potência</a:t>
            </a:r>
            <a:r>
              <a:rPr sz="750" spc="-60" dirty="0">
                <a:latin typeface="DejaVu Sans"/>
                <a:cs typeface="DejaVu Sans"/>
              </a:rPr>
              <a:t> </a:t>
            </a:r>
            <a:r>
              <a:rPr sz="750" spc="-85" dirty="0">
                <a:latin typeface="DejaVu Sans"/>
                <a:cs typeface="DejaVu Sans"/>
              </a:rPr>
              <a:t>(1:4)</a:t>
            </a:r>
            <a:endParaRPr sz="750">
              <a:latin typeface="DejaVu Sans"/>
              <a:cs typeface="DejaVu San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85589" y="3007698"/>
            <a:ext cx="1251002" cy="561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37829" y="3334770"/>
            <a:ext cx="214629" cy="21526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6830" marR="5080" indent="-24765">
              <a:lnSpc>
                <a:spcPct val="101600"/>
              </a:lnSpc>
              <a:spcBef>
                <a:spcPts val="120"/>
              </a:spcBef>
            </a:pPr>
            <a:r>
              <a:rPr sz="600" spc="-75" dirty="0">
                <a:latin typeface="DejaVu Sans"/>
                <a:cs typeface="DejaVu Sans"/>
              </a:rPr>
              <a:t>R</a:t>
            </a:r>
            <a:r>
              <a:rPr sz="600" spc="-50" dirty="0">
                <a:latin typeface="DejaVu Sans"/>
                <a:cs typeface="DejaVu Sans"/>
              </a:rPr>
              <a:t>á</a:t>
            </a:r>
            <a:r>
              <a:rPr sz="600" spc="-60" dirty="0">
                <a:latin typeface="DejaVu Sans"/>
                <a:cs typeface="DejaVu Sans"/>
              </a:rPr>
              <a:t>d</a:t>
            </a:r>
            <a:r>
              <a:rPr sz="600" spc="-15" dirty="0">
                <a:latin typeface="DejaVu Sans"/>
                <a:cs typeface="DejaVu Sans"/>
              </a:rPr>
              <a:t>i</a:t>
            </a:r>
            <a:r>
              <a:rPr sz="600" spc="-20" dirty="0">
                <a:latin typeface="DejaVu Sans"/>
                <a:cs typeface="DejaVu Sans"/>
              </a:rPr>
              <a:t>o  </a:t>
            </a:r>
            <a:r>
              <a:rPr sz="600" spc="-45" dirty="0">
                <a:latin typeface="DejaVu Sans"/>
                <a:cs typeface="DejaVu Sans"/>
              </a:rPr>
              <a:t>UHF</a:t>
            </a:r>
            <a:endParaRPr sz="600">
              <a:latin typeface="DejaVu Sans"/>
              <a:cs typeface="DejaVu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7262" y="3372369"/>
            <a:ext cx="598805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432434" algn="l"/>
              </a:tabLst>
            </a:pPr>
            <a:r>
              <a:rPr sz="750" spc="-125" dirty="0">
                <a:latin typeface="DejaVu Sans"/>
                <a:cs typeface="DejaVu Sans"/>
              </a:rPr>
              <a:t>C</a:t>
            </a:r>
            <a:r>
              <a:rPr sz="750" spc="-105" dirty="0">
                <a:latin typeface="DejaVu Sans"/>
                <a:cs typeface="DejaVu Sans"/>
              </a:rPr>
              <a:t>O</a:t>
            </a:r>
            <a:r>
              <a:rPr sz="750" spc="-35" dirty="0">
                <a:latin typeface="DejaVu Sans"/>
                <a:cs typeface="DejaVu Sans"/>
              </a:rPr>
              <a:t>I</a:t>
            </a:r>
            <a:r>
              <a:rPr sz="750" dirty="0">
                <a:latin typeface="DejaVu Sans"/>
                <a:cs typeface="DejaVu Sans"/>
              </a:rPr>
              <a:t>	</a:t>
            </a:r>
            <a:r>
              <a:rPr sz="750" spc="-125" dirty="0">
                <a:latin typeface="DejaVu Sans"/>
                <a:cs typeface="DejaVu Sans"/>
              </a:rPr>
              <a:t>C</a:t>
            </a:r>
            <a:r>
              <a:rPr sz="750" spc="-90" dirty="0">
                <a:latin typeface="DejaVu Sans"/>
                <a:cs typeface="DejaVu Sans"/>
              </a:rPr>
              <a:t>A</a:t>
            </a:r>
            <a:r>
              <a:rPr sz="750" spc="-95" dirty="0">
                <a:latin typeface="DejaVu Sans"/>
                <a:cs typeface="DejaVu Sans"/>
              </a:rPr>
              <a:t>T</a:t>
            </a:r>
            <a:endParaRPr sz="750">
              <a:latin typeface="DejaVu Sans"/>
              <a:cs typeface="DejaVu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8540" y="3029987"/>
            <a:ext cx="274320" cy="1384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spc="-70" dirty="0">
                <a:latin typeface="DejaVu Sans"/>
                <a:cs typeface="DejaVu Sans"/>
              </a:rPr>
              <a:t>A, </a:t>
            </a:r>
            <a:r>
              <a:rPr sz="750" spc="-80" dirty="0">
                <a:latin typeface="DejaVu Sans"/>
                <a:cs typeface="DejaVu Sans"/>
              </a:rPr>
              <a:t>B,</a:t>
            </a:r>
            <a:r>
              <a:rPr sz="750" spc="-140" dirty="0">
                <a:latin typeface="DejaVu Sans"/>
                <a:cs typeface="DejaVu Sans"/>
              </a:rPr>
              <a:t> </a:t>
            </a:r>
            <a:r>
              <a:rPr sz="750" spc="-125" dirty="0">
                <a:latin typeface="DejaVu Sans"/>
                <a:cs typeface="DejaVu Sans"/>
              </a:rPr>
              <a:t>C</a:t>
            </a:r>
            <a:endParaRPr sz="750">
              <a:latin typeface="DejaVu Sans"/>
              <a:cs typeface="DejaVu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262273" y="2078283"/>
            <a:ext cx="2068211" cy="26499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940062" y="2079146"/>
            <a:ext cx="2390140" cy="2707005"/>
          </a:xfrm>
          <a:prstGeom prst="rect">
            <a:avLst/>
          </a:prstGeom>
          <a:ln w="9431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00">
              <a:latin typeface="Times New Roman"/>
              <a:cs typeface="Times New Roman"/>
            </a:endParaRPr>
          </a:p>
          <a:p>
            <a:pPr marL="607695">
              <a:lnSpc>
                <a:spcPct val="100000"/>
              </a:lnSpc>
            </a:pPr>
            <a:r>
              <a:rPr sz="750" spc="-80" dirty="0">
                <a:latin typeface="DejaVu Sans"/>
                <a:cs typeface="DejaVu Sans"/>
              </a:rPr>
              <a:t>A</a:t>
            </a:r>
            <a:endParaRPr sz="75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582930">
              <a:lnSpc>
                <a:spcPct val="100000"/>
              </a:lnSpc>
            </a:pPr>
            <a:r>
              <a:rPr sz="1350" spc="25" dirty="0">
                <a:latin typeface="Symbol"/>
                <a:cs typeface="Symbol"/>
              </a:rPr>
              <a:t></a:t>
            </a:r>
            <a:endParaRPr sz="135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604520">
              <a:lnSpc>
                <a:spcPct val="100000"/>
              </a:lnSpc>
            </a:pPr>
            <a:r>
              <a:rPr sz="750" spc="-105" dirty="0">
                <a:latin typeface="DejaVu Sans"/>
                <a:cs typeface="DejaVu Sans"/>
              </a:rPr>
              <a:t>B</a:t>
            </a:r>
            <a:endParaRPr sz="75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Times New Roman"/>
              <a:cs typeface="Times New Roman"/>
            </a:endParaRPr>
          </a:p>
          <a:p>
            <a:pPr marL="582930">
              <a:lnSpc>
                <a:spcPct val="100000"/>
              </a:lnSpc>
            </a:pPr>
            <a:r>
              <a:rPr sz="1350" spc="25" dirty="0">
                <a:latin typeface="Symbol"/>
                <a:cs typeface="Symbol"/>
              </a:rPr>
              <a:t></a:t>
            </a:r>
            <a:endParaRPr sz="1350">
              <a:latin typeface="Symbol"/>
              <a:cs typeface="Symbo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Times New Roman"/>
              <a:cs typeface="Times New Roman"/>
            </a:endParaRPr>
          </a:p>
          <a:p>
            <a:pPr marL="604520">
              <a:lnSpc>
                <a:spcPct val="100000"/>
              </a:lnSpc>
              <a:spcBef>
                <a:spcPts val="5"/>
              </a:spcBef>
            </a:pPr>
            <a:r>
              <a:rPr sz="750" spc="-125" dirty="0">
                <a:latin typeface="DejaVu Sans"/>
                <a:cs typeface="DejaVu Sans"/>
              </a:rPr>
              <a:t>C</a:t>
            </a:r>
            <a:endParaRPr sz="75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>
              <a:latin typeface="Times New Roman"/>
              <a:cs typeface="Times New Roman"/>
            </a:endParaRPr>
          </a:p>
          <a:p>
            <a:pPr marL="584835">
              <a:lnSpc>
                <a:spcPct val="100000"/>
              </a:lnSpc>
            </a:pPr>
            <a:r>
              <a:rPr sz="1350" spc="25" dirty="0">
                <a:latin typeface="Symbol"/>
                <a:cs typeface="Symbol"/>
              </a:rPr>
              <a:t></a:t>
            </a:r>
            <a:endParaRPr sz="1350">
              <a:latin typeface="Symbol"/>
              <a:cs typeface="Symbo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01424" y="3670035"/>
            <a:ext cx="926029" cy="1023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28374" y="3630849"/>
            <a:ext cx="905510" cy="61150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sz="550" spc="-50" dirty="0">
                <a:latin typeface="DejaVu Sans"/>
                <a:cs typeface="DejaVu Sans"/>
              </a:rPr>
              <a:t>Legenda</a:t>
            </a:r>
            <a:endParaRPr sz="550">
              <a:latin typeface="DejaVu Sans"/>
              <a:cs typeface="DejaVu Sans"/>
            </a:endParaRPr>
          </a:p>
          <a:p>
            <a:pPr marL="40005">
              <a:lnSpc>
                <a:spcPct val="100000"/>
              </a:lnSpc>
              <a:spcBef>
                <a:spcPts val="320"/>
              </a:spcBef>
            </a:pPr>
            <a:r>
              <a:rPr sz="1275" spc="30" baseline="-13071" dirty="0">
                <a:latin typeface="Symbol"/>
                <a:cs typeface="Symbol"/>
              </a:rPr>
              <a:t></a:t>
            </a:r>
            <a:r>
              <a:rPr sz="1275" spc="30" baseline="-13071" dirty="0">
                <a:latin typeface="Times New Roman"/>
                <a:cs typeface="Times New Roman"/>
              </a:rPr>
              <a:t> </a:t>
            </a:r>
            <a:r>
              <a:rPr sz="600" spc="-45" dirty="0">
                <a:latin typeface="DejaVu Sans"/>
                <a:cs typeface="DejaVu Sans"/>
              </a:rPr>
              <a:t>Defasador</a:t>
            </a:r>
            <a:r>
              <a:rPr sz="600" spc="-70" dirty="0">
                <a:latin typeface="DejaVu Sans"/>
                <a:cs typeface="DejaVu Sans"/>
              </a:rPr>
              <a:t> </a:t>
            </a:r>
            <a:r>
              <a:rPr sz="600" spc="-35" dirty="0">
                <a:latin typeface="DejaVu Sans"/>
                <a:cs typeface="DejaVu Sans"/>
              </a:rPr>
              <a:t>controlado</a:t>
            </a:r>
            <a:endParaRPr sz="600">
              <a:latin typeface="DejaVu Sans"/>
              <a:cs typeface="DejaVu Sans"/>
            </a:endParaRPr>
          </a:p>
          <a:p>
            <a:pPr marL="164465" marR="305435">
              <a:lnSpc>
                <a:spcPct val="163400"/>
              </a:lnSpc>
              <a:spcBef>
                <a:spcPts val="25"/>
              </a:spcBef>
            </a:pPr>
            <a:r>
              <a:rPr sz="600" spc="-40" dirty="0">
                <a:latin typeface="DejaVu Sans"/>
                <a:cs typeface="DejaVu Sans"/>
              </a:rPr>
              <a:t>Circulador  </a:t>
            </a:r>
            <a:r>
              <a:rPr sz="600" spc="-45" dirty="0">
                <a:latin typeface="DejaVu Sans"/>
                <a:cs typeface="DejaVu Sans"/>
              </a:rPr>
              <a:t>A</a:t>
            </a:r>
            <a:r>
              <a:rPr sz="600" spc="-70" dirty="0">
                <a:latin typeface="DejaVu Sans"/>
                <a:cs typeface="DejaVu Sans"/>
              </a:rPr>
              <a:t>m</a:t>
            </a:r>
            <a:r>
              <a:rPr sz="600" spc="-40" dirty="0">
                <a:latin typeface="DejaVu Sans"/>
                <a:cs typeface="DejaVu Sans"/>
              </a:rPr>
              <a:t>p</a:t>
            </a:r>
            <a:r>
              <a:rPr sz="600" spc="-25" dirty="0">
                <a:latin typeface="DejaVu Sans"/>
                <a:cs typeface="DejaVu Sans"/>
              </a:rPr>
              <a:t>li</a:t>
            </a:r>
            <a:r>
              <a:rPr sz="600" spc="-10" dirty="0">
                <a:latin typeface="DejaVu Sans"/>
                <a:cs typeface="DejaVu Sans"/>
              </a:rPr>
              <a:t>f</a:t>
            </a:r>
            <a:r>
              <a:rPr sz="600" spc="-25" dirty="0">
                <a:latin typeface="DejaVu Sans"/>
                <a:cs typeface="DejaVu Sans"/>
              </a:rPr>
              <a:t>i</a:t>
            </a:r>
            <a:r>
              <a:rPr sz="600" spc="-60" dirty="0">
                <a:latin typeface="DejaVu Sans"/>
                <a:cs typeface="DejaVu Sans"/>
              </a:rPr>
              <a:t>ca</a:t>
            </a:r>
            <a:r>
              <a:rPr sz="600" spc="-40" dirty="0">
                <a:latin typeface="DejaVu Sans"/>
                <a:cs typeface="DejaVu Sans"/>
              </a:rPr>
              <a:t>do</a:t>
            </a:r>
            <a:r>
              <a:rPr sz="600" spc="-25" dirty="0">
                <a:latin typeface="DejaVu Sans"/>
                <a:cs typeface="DejaVu Sans"/>
              </a:rPr>
              <a:t>r</a:t>
            </a:r>
            <a:endParaRPr sz="600">
              <a:latin typeface="DejaVu Sans"/>
              <a:cs typeface="DejaVu Sans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980413" y="4279558"/>
            <a:ext cx="699770" cy="122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spc="-40" dirty="0">
                <a:latin typeface="DejaVu Sans"/>
                <a:cs typeface="DejaVu Sans"/>
              </a:rPr>
              <a:t>Atenuador</a:t>
            </a:r>
            <a:r>
              <a:rPr sz="600" spc="-80" dirty="0">
                <a:latin typeface="DejaVu Sans"/>
                <a:cs typeface="DejaVu Sans"/>
              </a:rPr>
              <a:t> </a:t>
            </a:r>
            <a:r>
              <a:rPr sz="600" spc="-45" dirty="0">
                <a:latin typeface="DejaVu Sans"/>
                <a:cs typeface="DejaVu Sans"/>
              </a:rPr>
              <a:t>ajustável</a:t>
            </a:r>
            <a:endParaRPr sz="600">
              <a:latin typeface="DejaVu Sans"/>
              <a:cs typeface="DejaVu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80413" y="4395815"/>
            <a:ext cx="538480" cy="29019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550" spc="-40" dirty="0">
                <a:latin typeface="DejaVu Sans"/>
                <a:cs typeface="DejaVu Sans"/>
              </a:rPr>
              <a:t>Antena</a:t>
            </a:r>
            <a:endParaRPr sz="55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600" spc="-40" dirty="0">
                <a:latin typeface="DejaVu Sans"/>
                <a:cs typeface="DejaVu Sans"/>
              </a:rPr>
              <a:t>Controle</a:t>
            </a:r>
            <a:r>
              <a:rPr sz="600" spc="-65" dirty="0">
                <a:latin typeface="DejaVu Sans"/>
                <a:cs typeface="DejaVu Sans"/>
              </a:rPr>
              <a:t> </a:t>
            </a:r>
            <a:r>
              <a:rPr sz="600" spc="-40" dirty="0">
                <a:latin typeface="DejaVu Sans"/>
                <a:cs typeface="DejaVu Sans"/>
              </a:rPr>
              <a:t>digital</a:t>
            </a:r>
            <a:endParaRPr sz="600">
              <a:latin typeface="DejaVu Sans"/>
              <a:cs typeface="DejaVu San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1964" y="1218438"/>
            <a:ext cx="28524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335" dirty="0">
                <a:latin typeface="DejaVu Sans"/>
                <a:cs typeface="DejaVu Sans"/>
              </a:rPr>
              <a:t>System</a:t>
            </a:r>
            <a:r>
              <a:rPr sz="2400" spc="-305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Architecture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1225" y="461899"/>
            <a:ext cx="47847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30" dirty="0"/>
              <a:t>Mathematical</a:t>
            </a:r>
            <a:r>
              <a:rPr sz="4400" spc="-445" dirty="0"/>
              <a:t> </a:t>
            </a:r>
            <a:r>
              <a:rPr sz="4400" spc="-325" dirty="0"/>
              <a:t>Model</a:t>
            </a:r>
            <a:endParaRPr sz="4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349934"/>
            <a:ext cx="8072120" cy="515048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225" dirty="0">
                <a:latin typeface="DejaVu Sans"/>
                <a:cs typeface="DejaVu Sans"/>
              </a:rPr>
              <a:t>For </a:t>
            </a:r>
            <a:r>
              <a:rPr sz="2400" spc="-265" dirty="0">
                <a:latin typeface="DejaVu Sans"/>
                <a:cs typeface="DejaVu Sans"/>
              </a:rPr>
              <a:t>Antenna </a:t>
            </a:r>
            <a:r>
              <a:rPr sz="2400" spc="-275" dirty="0">
                <a:latin typeface="DejaVu Sans"/>
                <a:cs typeface="DejaVu Sans"/>
              </a:rPr>
              <a:t>Array, </a:t>
            </a:r>
            <a:r>
              <a:rPr sz="2400" spc="-229" dirty="0">
                <a:latin typeface="DejaVu Sans"/>
                <a:cs typeface="DejaVu Sans"/>
              </a:rPr>
              <a:t>there </a:t>
            </a:r>
            <a:r>
              <a:rPr sz="2400" spc="-265" dirty="0">
                <a:latin typeface="DejaVu Sans"/>
                <a:cs typeface="DejaVu Sans"/>
              </a:rPr>
              <a:t>are </a:t>
            </a:r>
            <a:r>
              <a:rPr sz="2400" spc="-315" dirty="0">
                <a:latin typeface="DejaVu Sans"/>
                <a:cs typeface="DejaVu Sans"/>
              </a:rPr>
              <a:t>5 </a:t>
            </a:r>
            <a:r>
              <a:rPr sz="2400" spc="-210" dirty="0">
                <a:latin typeface="DejaVu Sans"/>
                <a:cs typeface="DejaVu Sans"/>
              </a:rPr>
              <a:t>control</a:t>
            </a:r>
            <a:r>
              <a:rPr sz="2400" spc="-45" dirty="0">
                <a:latin typeface="DejaVu Sans"/>
                <a:cs typeface="DejaVu Sans"/>
              </a:rPr>
              <a:t> </a:t>
            </a:r>
            <a:r>
              <a:rPr sz="2400" spc="-290" dirty="0">
                <a:latin typeface="DejaVu Sans"/>
                <a:cs typeface="DejaVu Sans"/>
              </a:rPr>
              <a:t>mechanisms.</a:t>
            </a:r>
            <a:endParaRPr sz="2400">
              <a:latin typeface="DejaVu Sans"/>
              <a:cs typeface="DejaVu Sans"/>
            </a:endParaRPr>
          </a:p>
          <a:p>
            <a:pPr marL="756285" lvl="1" indent="-286385">
              <a:lnSpc>
                <a:spcPct val="100000"/>
              </a:lnSpc>
              <a:spcBef>
                <a:spcPts val="509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spc="-215" dirty="0">
                <a:latin typeface="DejaVu Sans"/>
                <a:cs typeface="DejaVu Sans"/>
              </a:rPr>
              <a:t>Geometric </a:t>
            </a:r>
            <a:r>
              <a:rPr sz="2000" spc="-190" dirty="0">
                <a:latin typeface="DejaVu Sans"/>
                <a:cs typeface="DejaVu Sans"/>
              </a:rPr>
              <a:t>configuration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190" dirty="0">
                <a:latin typeface="DejaVu Sans"/>
                <a:cs typeface="DejaVu Sans"/>
              </a:rPr>
              <a:t>the </a:t>
            </a:r>
            <a:r>
              <a:rPr sz="2000" spc="-229" dirty="0">
                <a:latin typeface="DejaVu Sans"/>
                <a:cs typeface="DejaVu Sans"/>
              </a:rPr>
              <a:t>array </a:t>
            </a:r>
            <a:r>
              <a:rPr sz="2000" spc="-215" dirty="0">
                <a:latin typeface="DejaVu Sans"/>
                <a:cs typeface="DejaVu Sans"/>
              </a:rPr>
              <a:t>(Linear, </a:t>
            </a:r>
            <a:r>
              <a:rPr sz="2000" spc="-210" dirty="0">
                <a:latin typeface="DejaVu Sans"/>
                <a:cs typeface="DejaVu Sans"/>
              </a:rPr>
              <a:t>Circular,</a:t>
            </a:r>
            <a:r>
              <a:rPr sz="2000" spc="-114" dirty="0">
                <a:latin typeface="DejaVu Sans"/>
                <a:cs typeface="DejaVu Sans"/>
              </a:rPr>
              <a:t> </a:t>
            </a:r>
            <a:r>
              <a:rPr sz="2000" spc="-185" dirty="0">
                <a:latin typeface="DejaVu Sans"/>
                <a:cs typeface="DejaVu Sans"/>
              </a:rPr>
              <a:t>Planar);</a:t>
            </a:r>
            <a:endParaRPr sz="2000">
              <a:latin typeface="DejaVu Sans"/>
              <a:cs typeface="DejaVu Sans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spc="-220" dirty="0">
                <a:latin typeface="DejaVu Sans"/>
                <a:cs typeface="DejaVu Sans"/>
              </a:rPr>
              <a:t>Relative </a:t>
            </a:r>
            <a:r>
              <a:rPr sz="2000" spc="-204" dirty="0">
                <a:latin typeface="DejaVu Sans"/>
                <a:cs typeface="DejaVu Sans"/>
              </a:rPr>
              <a:t>separation </a:t>
            </a:r>
            <a:r>
              <a:rPr sz="2000" spc="-215" dirty="0">
                <a:latin typeface="DejaVu Sans"/>
                <a:cs typeface="DejaVu Sans"/>
              </a:rPr>
              <a:t>between</a:t>
            </a:r>
            <a:r>
              <a:rPr sz="2000" spc="-100" dirty="0">
                <a:latin typeface="DejaVu Sans"/>
                <a:cs typeface="DejaVu Sans"/>
              </a:rPr>
              <a:t> </a:t>
            </a:r>
            <a:r>
              <a:rPr sz="2000" spc="-215" dirty="0">
                <a:latin typeface="DejaVu Sans"/>
                <a:cs typeface="DejaVu Sans"/>
              </a:rPr>
              <a:t>elements;</a:t>
            </a:r>
            <a:endParaRPr sz="2000">
              <a:latin typeface="DejaVu Sans"/>
              <a:cs typeface="DejaVu Sans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spc="-220" dirty="0">
                <a:latin typeface="DejaVu Sans"/>
                <a:cs typeface="DejaVu Sans"/>
              </a:rPr>
              <a:t>Relative </a:t>
            </a:r>
            <a:r>
              <a:rPr sz="2000" spc="-245" dirty="0">
                <a:latin typeface="DejaVu Sans"/>
                <a:cs typeface="DejaVu Sans"/>
              </a:rPr>
              <a:t>diagram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180" dirty="0">
                <a:latin typeface="DejaVu Sans"/>
                <a:cs typeface="DejaVu Sans"/>
              </a:rPr>
              <a:t>individual</a:t>
            </a:r>
            <a:r>
              <a:rPr sz="2000" spc="-130" dirty="0">
                <a:latin typeface="DejaVu Sans"/>
                <a:cs typeface="DejaVu Sans"/>
              </a:rPr>
              <a:t> </a:t>
            </a:r>
            <a:r>
              <a:rPr sz="2000" spc="-215" dirty="0">
                <a:latin typeface="DejaVu Sans"/>
                <a:cs typeface="DejaVu Sans"/>
              </a:rPr>
              <a:t>elements;</a:t>
            </a:r>
            <a:endParaRPr sz="2000">
              <a:latin typeface="DejaVu Sans"/>
              <a:cs typeface="DejaVu Sans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spc="-195" dirty="0">
                <a:latin typeface="DejaVu Sans"/>
                <a:cs typeface="DejaVu Sans"/>
              </a:rPr>
              <a:t>Amplitude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204" dirty="0">
                <a:latin typeface="DejaVu Sans"/>
                <a:cs typeface="DejaVu Sans"/>
              </a:rPr>
              <a:t>excitation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245" dirty="0">
                <a:latin typeface="DejaVu Sans"/>
                <a:cs typeface="DejaVu Sans"/>
              </a:rPr>
              <a:t>each</a:t>
            </a:r>
            <a:r>
              <a:rPr sz="2000" spc="-260" dirty="0">
                <a:latin typeface="DejaVu Sans"/>
                <a:cs typeface="DejaVu Sans"/>
              </a:rPr>
              <a:t> </a:t>
            </a:r>
            <a:r>
              <a:rPr sz="2000" spc="-210" dirty="0">
                <a:latin typeface="DejaVu Sans"/>
                <a:cs typeface="DejaVu Sans"/>
              </a:rPr>
              <a:t>element;</a:t>
            </a:r>
            <a:endParaRPr sz="2000">
              <a:latin typeface="DejaVu Sans"/>
              <a:cs typeface="DejaVu Sans"/>
            </a:endParaRPr>
          </a:p>
          <a:p>
            <a:pPr marL="756285" lvl="1" indent="-286385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spc="-185" dirty="0">
                <a:latin typeface="DejaVu Sans"/>
                <a:cs typeface="DejaVu Sans"/>
              </a:rPr>
              <a:t>Electrical </a:t>
            </a:r>
            <a:r>
              <a:rPr sz="2000" spc="-204" dirty="0">
                <a:latin typeface="DejaVu Sans"/>
                <a:cs typeface="DejaVu Sans"/>
              </a:rPr>
              <a:t>excitation </a:t>
            </a:r>
            <a:r>
              <a:rPr sz="2000" spc="-240" dirty="0">
                <a:latin typeface="DejaVu Sans"/>
                <a:cs typeface="DejaVu Sans"/>
              </a:rPr>
              <a:t>phase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245" dirty="0">
                <a:latin typeface="DejaVu Sans"/>
                <a:cs typeface="DejaVu Sans"/>
              </a:rPr>
              <a:t>each</a:t>
            </a:r>
            <a:r>
              <a:rPr sz="2000" spc="-140" dirty="0">
                <a:latin typeface="DejaVu Sans"/>
                <a:cs typeface="DejaVu Sans"/>
              </a:rPr>
              <a:t> </a:t>
            </a:r>
            <a:r>
              <a:rPr sz="2000" spc="-210" dirty="0">
                <a:latin typeface="DejaVu Sans"/>
                <a:cs typeface="DejaVu Sans"/>
              </a:rPr>
              <a:t>element;</a:t>
            </a:r>
            <a:endParaRPr sz="2000">
              <a:latin typeface="DejaVu Sans"/>
              <a:cs typeface="DejaVu Sans"/>
            </a:endParaRPr>
          </a:p>
          <a:p>
            <a:pPr lvl="1">
              <a:lnSpc>
                <a:spcPct val="100000"/>
              </a:lnSpc>
              <a:buFont typeface="Wingdings"/>
              <a:buChar char=""/>
            </a:pPr>
            <a:endParaRPr sz="2300">
              <a:latin typeface="Times New Roman"/>
              <a:cs typeface="Times New Roman"/>
            </a:endParaRPr>
          </a:p>
          <a:p>
            <a:pPr marL="355600" marR="6350" indent="-342900" algn="just">
              <a:lnSpc>
                <a:spcPct val="100000"/>
              </a:lnSpc>
              <a:spcBef>
                <a:spcPts val="1365"/>
              </a:spcBef>
              <a:buFont typeface="Wingdings"/>
              <a:buChar char=""/>
              <a:tabLst>
                <a:tab pos="356235" algn="l"/>
              </a:tabLst>
            </a:pPr>
            <a:r>
              <a:rPr sz="2400" spc="-285" dirty="0">
                <a:latin typeface="DejaVu Sans"/>
                <a:cs typeface="DejaVu Sans"/>
              </a:rPr>
              <a:t>The </a:t>
            </a:r>
            <a:r>
              <a:rPr sz="2400" spc="-185" dirty="0">
                <a:latin typeface="DejaVu Sans"/>
                <a:cs typeface="DejaVu Sans"/>
              </a:rPr>
              <a:t>first </a:t>
            </a:r>
            <a:r>
              <a:rPr sz="2400" spc="-315" dirty="0">
                <a:latin typeface="DejaVu Sans"/>
                <a:cs typeface="DejaVu Sans"/>
              </a:rPr>
              <a:t>3 </a:t>
            </a:r>
            <a:r>
              <a:rPr sz="2400" spc="-305" dirty="0">
                <a:latin typeface="DejaVu Sans"/>
                <a:cs typeface="DejaVu Sans"/>
              </a:rPr>
              <a:t>mechanisms </a:t>
            </a:r>
            <a:r>
              <a:rPr sz="2400" spc="-265" dirty="0">
                <a:latin typeface="DejaVu Sans"/>
                <a:cs typeface="DejaVu Sans"/>
              </a:rPr>
              <a:t>are </a:t>
            </a:r>
            <a:r>
              <a:rPr sz="2400" spc="-235" dirty="0">
                <a:latin typeface="DejaVu Sans"/>
                <a:cs typeface="DejaVu Sans"/>
              </a:rPr>
              <a:t>related </a:t>
            </a:r>
            <a:r>
              <a:rPr sz="2400" spc="-185" dirty="0">
                <a:latin typeface="DejaVu Sans"/>
                <a:cs typeface="DejaVu Sans"/>
              </a:rPr>
              <a:t>to </a:t>
            </a:r>
            <a:r>
              <a:rPr sz="2400" spc="-260" dirty="0">
                <a:latin typeface="DejaVu Sans"/>
                <a:cs typeface="DejaVu Sans"/>
              </a:rPr>
              <a:t>geometric </a:t>
            </a:r>
            <a:r>
              <a:rPr sz="2400" spc="-229" dirty="0">
                <a:latin typeface="DejaVu Sans"/>
                <a:cs typeface="DejaVu Sans"/>
              </a:rPr>
              <a:t>factors, </a:t>
            </a:r>
            <a:r>
              <a:rPr sz="2400" spc="-215" dirty="0">
                <a:latin typeface="DejaVu Sans"/>
                <a:cs typeface="DejaVu Sans"/>
              </a:rPr>
              <a:t>while 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10" dirty="0">
                <a:latin typeface="DejaVu Sans"/>
                <a:cs typeface="DejaVu Sans"/>
              </a:rPr>
              <a:t>latter </a:t>
            </a:r>
            <a:r>
              <a:rPr sz="2400" spc="-195" dirty="0">
                <a:latin typeface="DejaVu Sans"/>
                <a:cs typeface="DejaVu Sans"/>
              </a:rPr>
              <a:t>with </a:t>
            </a:r>
            <a:r>
              <a:rPr sz="2400" spc="-215" dirty="0">
                <a:latin typeface="DejaVu Sans"/>
                <a:cs typeface="DejaVu Sans"/>
              </a:rPr>
              <a:t>electrical</a:t>
            </a:r>
            <a:r>
              <a:rPr sz="2400" spc="-310" dirty="0">
                <a:latin typeface="DejaVu Sans"/>
                <a:cs typeface="DejaVu Sans"/>
              </a:rPr>
              <a:t> </a:t>
            </a:r>
            <a:r>
              <a:rPr sz="2400" spc="-229" dirty="0">
                <a:latin typeface="DejaVu Sans"/>
                <a:cs typeface="DejaVu Sans"/>
              </a:rPr>
              <a:t>factors.</a:t>
            </a:r>
            <a:endParaRPr sz="2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35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"/>
              <a:tabLst>
                <a:tab pos="356235" algn="l"/>
              </a:tabLst>
            </a:pPr>
            <a:r>
              <a:rPr sz="2400" spc="-285" dirty="0">
                <a:latin typeface="DejaVu Sans"/>
                <a:cs typeface="DejaVu Sans"/>
              </a:rPr>
              <a:t>The </a:t>
            </a:r>
            <a:r>
              <a:rPr sz="2400" spc="-280" dirty="0">
                <a:latin typeface="DejaVu Sans"/>
                <a:cs typeface="DejaVu Sans"/>
              </a:rPr>
              <a:t>main </a:t>
            </a:r>
            <a:r>
              <a:rPr sz="2400" spc="-235" dirty="0">
                <a:latin typeface="DejaVu Sans"/>
                <a:cs typeface="DejaVu Sans"/>
              </a:rPr>
              <a:t>objective </a:t>
            </a:r>
            <a:r>
              <a:rPr sz="2400" spc="-215" dirty="0">
                <a:latin typeface="DejaVu Sans"/>
                <a:cs typeface="DejaVu Sans"/>
              </a:rPr>
              <a:t>is </a:t>
            </a:r>
            <a:r>
              <a:rPr sz="2400" spc="-190" dirty="0">
                <a:latin typeface="DejaVu Sans"/>
                <a:cs typeface="DejaVu Sans"/>
              </a:rPr>
              <a:t>to </a:t>
            </a:r>
            <a:r>
              <a:rPr sz="2400" spc="-185" dirty="0">
                <a:latin typeface="DejaVu Sans"/>
                <a:cs typeface="DejaVu Sans"/>
              </a:rPr>
              <a:t>initially </a:t>
            </a:r>
            <a:r>
              <a:rPr sz="2400" spc="-229" dirty="0">
                <a:latin typeface="DejaVu Sans"/>
                <a:cs typeface="DejaVu Sans"/>
              </a:rPr>
              <a:t>define the </a:t>
            </a:r>
            <a:r>
              <a:rPr sz="2400" spc="-260" dirty="0">
                <a:latin typeface="DejaVu Sans"/>
                <a:cs typeface="DejaVu Sans"/>
              </a:rPr>
              <a:t>geometric </a:t>
            </a:r>
            <a:r>
              <a:rPr sz="2400" spc="-240" dirty="0">
                <a:latin typeface="DejaVu Sans"/>
                <a:cs typeface="DejaVu Sans"/>
              </a:rPr>
              <a:t>factors  </a:t>
            </a:r>
            <a:r>
              <a:rPr sz="2400" spc="-285" dirty="0">
                <a:latin typeface="DejaVu Sans"/>
                <a:cs typeface="DejaVu Sans"/>
              </a:rPr>
              <a:t>and </a:t>
            </a:r>
            <a:r>
              <a:rPr sz="2400" spc="-240" dirty="0">
                <a:latin typeface="DejaVu Sans"/>
                <a:cs typeface="DejaVu Sans"/>
              </a:rPr>
              <a:t>perform </a:t>
            </a:r>
            <a:r>
              <a:rPr sz="2400" spc="-215" dirty="0">
                <a:latin typeface="DejaVu Sans"/>
                <a:cs typeface="DejaVu Sans"/>
              </a:rPr>
              <a:t>intelligent </a:t>
            </a:r>
            <a:r>
              <a:rPr sz="2400" spc="-210" dirty="0">
                <a:latin typeface="DejaVu Sans"/>
                <a:cs typeface="DejaVu Sans"/>
              </a:rPr>
              <a:t>control </a:t>
            </a:r>
            <a:r>
              <a:rPr sz="2400" spc="-310" dirty="0">
                <a:latin typeface="DejaVu Sans"/>
                <a:cs typeface="DejaVu Sans"/>
              </a:rPr>
              <a:t>by </a:t>
            </a:r>
            <a:r>
              <a:rPr sz="2400" spc="-295" dirty="0">
                <a:latin typeface="DejaVu Sans"/>
                <a:cs typeface="DejaVu Sans"/>
              </a:rPr>
              <a:t>changing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20" dirty="0">
                <a:latin typeface="DejaVu Sans"/>
                <a:cs typeface="DejaVu Sans"/>
              </a:rPr>
              <a:t>electrical  </a:t>
            </a:r>
            <a:r>
              <a:rPr sz="2400" spc="-229" dirty="0">
                <a:latin typeface="DejaVu Sans"/>
                <a:cs typeface="DejaVu Sans"/>
              </a:rPr>
              <a:t>factors.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190625"/>
            <a:ext cx="807339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6235" algn="l"/>
              </a:tabLst>
            </a:pPr>
            <a:r>
              <a:rPr sz="2400" spc="-365" dirty="0">
                <a:latin typeface="DejaVu Sans"/>
                <a:cs typeface="DejaVu Sans"/>
              </a:rPr>
              <a:t>To </a:t>
            </a:r>
            <a:r>
              <a:rPr sz="2400" spc="-229" dirty="0">
                <a:latin typeface="DejaVu Sans"/>
                <a:cs typeface="DejaVu Sans"/>
              </a:rPr>
              <a:t>introduce the </a:t>
            </a:r>
            <a:r>
              <a:rPr sz="2400" spc="-275" dirty="0">
                <a:latin typeface="DejaVu Sans"/>
                <a:cs typeface="DejaVu Sans"/>
              </a:rPr>
              <a:t>mathematical </a:t>
            </a:r>
            <a:r>
              <a:rPr sz="2400" spc="-250" dirty="0">
                <a:latin typeface="DejaVu Sans"/>
                <a:cs typeface="DejaVu Sans"/>
              </a:rPr>
              <a:t>concept, </a:t>
            </a:r>
            <a:r>
              <a:rPr sz="2400" spc="-280" dirty="0">
                <a:latin typeface="DejaVu Sans"/>
                <a:cs typeface="DejaVu Sans"/>
              </a:rPr>
              <a:t>we </a:t>
            </a:r>
            <a:r>
              <a:rPr sz="2400" spc="-150" dirty="0">
                <a:latin typeface="DejaVu Sans"/>
                <a:cs typeface="DejaVu Sans"/>
              </a:rPr>
              <a:t>will </a:t>
            </a:r>
            <a:r>
              <a:rPr sz="2400" spc="-260" dirty="0">
                <a:latin typeface="DejaVu Sans"/>
                <a:cs typeface="DejaVu Sans"/>
              </a:rPr>
              <a:t>develop </a:t>
            </a:r>
            <a:r>
              <a:rPr sz="2400" spc="-229" dirty="0">
                <a:latin typeface="DejaVu Sans"/>
                <a:cs typeface="DejaVu Sans"/>
              </a:rPr>
              <a:t>the  </a:t>
            </a:r>
            <a:r>
              <a:rPr sz="2400" spc="-245" dirty="0">
                <a:latin typeface="DejaVu Sans"/>
                <a:cs typeface="DejaVu Sans"/>
              </a:rPr>
              <a:t>equations </a:t>
            </a:r>
            <a:r>
              <a:rPr sz="2400" spc="-175" dirty="0">
                <a:latin typeface="DejaVu Sans"/>
                <a:cs typeface="DejaVu Sans"/>
              </a:rPr>
              <a:t>for </a:t>
            </a:r>
            <a:r>
              <a:rPr sz="2400" spc="-325" dirty="0">
                <a:latin typeface="DejaVu Sans"/>
                <a:cs typeface="DejaVu Sans"/>
              </a:rPr>
              <a:t>a </a:t>
            </a:r>
            <a:r>
              <a:rPr sz="2400" spc="-215" dirty="0">
                <a:latin typeface="DejaVu Sans"/>
                <a:cs typeface="DejaVu Sans"/>
              </a:rPr>
              <a:t>collinear </a:t>
            </a:r>
            <a:r>
              <a:rPr sz="2400" spc="-275" dirty="0">
                <a:latin typeface="DejaVu Sans"/>
                <a:cs typeface="DejaVu Sans"/>
              </a:rPr>
              <a:t>array </a:t>
            </a:r>
            <a:r>
              <a:rPr sz="2400" spc="-195" dirty="0">
                <a:latin typeface="DejaVu Sans"/>
                <a:cs typeface="DejaVu Sans"/>
              </a:rPr>
              <a:t>with </a:t>
            </a:r>
            <a:r>
              <a:rPr sz="2400" i="1" spc="15" dirty="0">
                <a:latin typeface="Trebuchet MS"/>
                <a:cs typeface="Trebuchet MS"/>
              </a:rPr>
              <a:t>N </a:t>
            </a:r>
            <a:r>
              <a:rPr sz="2400" spc="-265" dirty="0">
                <a:latin typeface="DejaVu Sans"/>
                <a:cs typeface="DejaVu Sans"/>
              </a:rPr>
              <a:t>elements </a:t>
            </a:r>
            <a:r>
              <a:rPr sz="2400" spc="-195" dirty="0">
                <a:latin typeface="DejaVu Sans"/>
                <a:cs typeface="DejaVu Sans"/>
              </a:rPr>
              <a:t>with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340" dirty="0">
                <a:latin typeface="DejaVu Sans"/>
                <a:cs typeface="DejaVu Sans"/>
              </a:rPr>
              <a:t>same  </a:t>
            </a:r>
            <a:r>
              <a:rPr sz="2400" spc="-245" dirty="0">
                <a:latin typeface="DejaVu Sans"/>
                <a:cs typeface="DejaVu Sans"/>
              </a:rPr>
              <a:t>excitation amplitude </a:t>
            </a:r>
            <a:r>
              <a:rPr sz="2400" spc="-290" dirty="0">
                <a:latin typeface="DejaVu Sans"/>
                <a:cs typeface="DejaVu Sans"/>
              </a:rPr>
              <a:t>and </a:t>
            </a:r>
            <a:r>
              <a:rPr sz="2400" spc="-325" dirty="0">
                <a:latin typeface="DejaVu Sans"/>
                <a:cs typeface="DejaVu Sans"/>
              </a:rPr>
              <a:t>a </a:t>
            </a:r>
            <a:r>
              <a:rPr sz="2400" spc="-270" dirty="0">
                <a:latin typeface="DejaVu Sans"/>
                <a:cs typeface="DejaVu Sans"/>
              </a:rPr>
              <a:t>gradual </a:t>
            </a:r>
            <a:r>
              <a:rPr sz="2400" spc="-260" dirty="0">
                <a:latin typeface="DejaVu Sans"/>
                <a:cs typeface="DejaVu Sans"/>
              </a:rPr>
              <a:t>increase </a:t>
            </a:r>
            <a:r>
              <a:rPr sz="2400" spc="-190" dirty="0">
                <a:latin typeface="DejaVu Sans"/>
                <a:cs typeface="DejaVu Sans"/>
              </a:rPr>
              <a:t>in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15" dirty="0">
                <a:latin typeface="DejaVu Sans"/>
                <a:cs typeface="DejaVu Sans"/>
              </a:rPr>
              <a:t>electric  </a:t>
            </a:r>
            <a:r>
              <a:rPr sz="2400" spc="-295" dirty="0">
                <a:latin typeface="DejaVu Sans"/>
                <a:cs typeface="DejaVu Sans"/>
              </a:rPr>
              <a:t>phase </a:t>
            </a:r>
            <a:r>
              <a:rPr sz="2400" spc="-260" dirty="0">
                <a:latin typeface="DejaVu Sans"/>
                <a:cs typeface="DejaVu Sans"/>
              </a:rPr>
              <a:t>β </a:t>
            </a:r>
            <a:r>
              <a:rPr sz="2400" spc="-165" dirty="0">
                <a:latin typeface="DejaVu Sans"/>
                <a:cs typeface="DejaVu Sans"/>
              </a:rPr>
              <a:t>of</a:t>
            </a:r>
            <a:r>
              <a:rPr sz="2400" spc="-114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excitation.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3166364"/>
            <a:ext cx="26492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  <a:tab pos="1417955" algn="l"/>
              </a:tabLst>
            </a:pPr>
            <a:r>
              <a:rPr sz="2400" spc="-250" dirty="0">
                <a:latin typeface="DejaVu Sans"/>
                <a:cs typeface="DejaVu Sans"/>
              </a:rPr>
              <a:t>Before	</a:t>
            </a:r>
            <a:r>
              <a:rPr sz="2400" spc="-270" dirty="0">
                <a:latin typeface="DejaVu Sans"/>
                <a:cs typeface="DejaVu Sans"/>
              </a:rPr>
              <a:t>beginning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06266" y="3166364"/>
            <a:ext cx="52025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2465" algn="l"/>
                <a:tab pos="2618740" algn="l"/>
                <a:tab pos="4583430" algn="l"/>
                <a:tab pos="4999355" algn="l"/>
              </a:tabLst>
            </a:pPr>
            <a:r>
              <a:rPr sz="2400" spc="-229" dirty="0">
                <a:latin typeface="DejaVu Sans"/>
                <a:cs typeface="DejaVu Sans"/>
              </a:rPr>
              <a:t>the	</a:t>
            </a:r>
            <a:r>
              <a:rPr sz="2400" spc="-459" dirty="0">
                <a:latin typeface="DejaVu Sans"/>
                <a:cs typeface="DejaVu Sans"/>
              </a:rPr>
              <a:t>m</a:t>
            </a:r>
            <a:r>
              <a:rPr sz="2400" spc="-310" dirty="0">
                <a:latin typeface="DejaVu Sans"/>
                <a:cs typeface="DejaVu Sans"/>
              </a:rPr>
              <a:t>a</a:t>
            </a:r>
            <a:r>
              <a:rPr sz="2400" spc="-290" dirty="0">
                <a:latin typeface="DejaVu Sans"/>
                <a:cs typeface="DejaVu Sans"/>
              </a:rPr>
              <a:t>them</a:t>
            </a:r>
            <a:r>
              <a:rPr sz="2400" spc="-300" dirty="0">
                <a:latin typeface="DejaVu Sans"/>
                <a:cs typeface="DejaVu Sans"/>
              </a:rPr>
              <a:t>a</a:t>
            </a:r>
            <a:r>
              <a:rPr sz="2400" spc="-155" dirty="0">
                <a:latin typeface="DejaVu Sans"/>
                <a:cs typeface="DejaVu Sans"/>
              </a:rPr>
              <a:t>t</a:t>
            </a:r>
            <a:r>
              <a:rPr sz="2400" spc="-145" dirty="0">
                <a:latin typeface="DejaVu Sans"/>
                <a:cs typeface="DejaVu Sans"/>
              </a:rPr>
              <a:t>i</a:t>
            </a:r>
            <a:r>
              <a:rPr sz="2400" spc="-300" dirty="0">
                <a:latin typeface="DejaVu Sans"/>
                <a:cs typeface="DejaVu Sans"/>
              </a:rPr>
              <a:t>c</a:t>
            </a:r>
            <a:r>
              <a:rPr sz="2400" spc="-220" dirty="0">
                <a:latin typeface="DejaVu Sans"/>
                <a:cs typeface="DejaVu Sans"/>
              </a:rPr>
              <a:t>al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85" dirty="0">
                <a:latin typeface="DejaVu Sans"/>
                <a:cs typeface="DejaVu Sans"/>
              </a:rPr>
              <a:t>d</a:t>
            </a:r>
            <a:r>
              <a:rPr sz="2400" spc="-280" dirty="0">
                <a:latin typeface="DejaVu Sans"/>
                <a:cs typeface="DejaVu Sans"/>
              </a:rPr>
              <a:t>e</a:t>
            </a:r>
            <a:r>
              <a:rPr sz="2400" spc="-370" dirty="0">
                <a:latin typeface="DejaVu Sans"/>
                <a:cs typeface="DejaVu Sans"/>
              </a:rPr>
              <a:t>v</a:t>
            </a:r>
            <a:r>
              <a:rPr sz="2400" spc="-265" dirty="0">
                <a:latin typeface="DejaVu Sans"/>
                <a:cs typeface="DejaVu Sans"/>
              </a:rPr>
              <a:t>elopm</a:t>
            </a:r>
            <a:r>
              <a:rPr sz="2400" spc="-254" dirty="0">
                <a:latin typeface="DejaVu Sans"/>
                <a:cs typeface="DejaVu Sans"/>
              </a:rPr>
              <a:t>e</a:t>
            </a:r>
            <a:r>
              <a:rPr sz="2400" spc="-290" dirty="0">
                <a:latin typeface="DejaVu Sans"/>
                <a:cs typeface="DejaVu Sans"/>
              </a:rPr>
              <a:t>n</a:t>
            </a:r>
            <a:r>
              <a:rPr sz="2400" spc="-155" dirty="0">
                <a:latin typeface="DejaVu Sans"/>
                <a:cs typeface="DejaVu Sans"/>
              </a:rPr>
              <a:t>t,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130" dirty="0">
                <a:latin typeface="DejaVu Sans"/>
                <a:cs typeface="DejaVu Sans"/>
              </a:rPr>
              <a:t>it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15" dirty="0">
                <a:latin typeface="DejaVu Sans"/>
                <a:cs typeface="DejaVu Sans"/>
              </a:rPr>
              <a:t>is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532123"/>
            <a:ext cx="8072755" cy="270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50" algn="just">
              <a:lnSpc>
                <a:spcPct val="100000"/>
              </a:lnSpc>
              <a:spcBef>
                <a:spcPts val="100"/>
              </a:spcBef>
            </a:pPr>
            <a:r>
              <a:rPr sz="2400" spc="-229" dirty="0">
                <a:latin typeface="DejaVu Sans"/>
                <a:cs typeface="DejaVu Sans"/>
              </a:rPr>
              <a:t>important </a:t>
            </a:r>
            <a:r>
              <a:rPr sz="2400" spc="-190" dirty="0">
                <a:latin typeface="DejaVu Sans"/>
                <a:cs typeface="DejaVu Sans"/>
              </a:rPr>
              <a:t>to </a:t>
            </a:r>
            <a:r>
              <a:rPr sz="2400" spc="-229" dirty="0">
                <a:latin typeface="DejaVu Sans"/>
                <a:cs typeface="DejaVu Sans"/>
              </a:rPr>
              <a:t>define the </a:t>
            </a:r>
            <a:r>
              <a:rPr sz="2400" spc="-220" dirty="0">
                <a:latin typeface="DejaVu Sans"/>
                <a:cs typeface="DejaVu Sans"/>
              </a:rPr>
              <a:t>radiation </a:t>
            </a:r>
            <a:r>
              <a:rPr sz="2400" spc="-235" dirty="0">
                <a:latin typeface="DejaVu Sans"/>
                <a:cs typeface="DejaVu Sans"/>
              </a:rPr>
              <a:t>pattern </a:t>
            </a:r>
            <a:r>
              <a:rPr sz="2400" spc="-190" dirty="0">
                <a:latin typeface="DejaVu Sans"/>
                <a:cs typeface="DejaVu Sans"/>
              </a:rPr>
              <a:t>in </a:t>
            </a:r>
            <a:r>
              <a:rPr sz="2400" spc="-270" dirty="0">
                <a:latin typeface="DejaVu Sans"/>
                <a:cs typeface="DejaVu Sans"/>
              </a:rPr>
              <a:t>terms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35" dirty="0">
                <a:latin typeface="DejaVu Sans"/>
                <a:cs typeface="DejaVu Sans"/>
              </a:rPr>
              <a:t>the  </a:t>
            </a:r>
            <a:r>
              <a:rPr sz="2400" spc="-275" dirty="0">
                <a:latin typeface="DejaVu Sans"/>
                <a:cs typeface="DejaVu Sans"/>
              </a:rPr>
              <a:t>antenna </a:t>
            </a:r>
            <a:r>
              <a:rPr sz="2400" spc="-260" dirty="0">
                <a:latin typeface="DejaVu Sans"/>
                <a:cs typeface="DejaVu Sans"/>
              </a:rPr>
              <a:t>element </a:t>
            </a:r>
            <a:r>
              <a:rPr sz="2400" spc="-254" dirty="0">
                <a:latin typeface="DejaVu Sans"/>
                <a:cs typeface="DejaVu Sans"/>
              </a:rPr>
              <a:t>type </a:t>
            </a:r>
            <a:r>
              <a:rPr sz="2400" spc="-290" dirty="0">
                <a:latin typeface="DejaVu Sans"/>
                <a:cs typeface="DejaVu Sans"/>
              </a:rPr>
              <a:t>and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65" dirty="0">
                <a:latin typeface="DejaVu Sans"/>
                <a:cs typeface="DejaVu Sans"/>
              </a:rPr>
              <a:t>geometric </a:t>
            </a:r>
            <a:r>
              <a:rPr sz="2400" spc="-229" dirty="0">
                <a:latin typeface="DejaVu Sans"/>
                <a:cs typeface="DejaVu Sans"/>
              </a:rPr>
              <a:t>configuration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35" dirty="0">
                <a:latin typeface="DejaVu Sans"/>
                <a:cs typeface="DejaVu Sans"/>
              </a:rPr>
              <a:t>the  </a:t>
            </a:r>
            <a:r>
              <a:rPr sz="2400" spc="-280" dirty="0">
                <a:latin typeface="DejaVu Sans"/>
                <a:cs typeface="DejaVu Sans"/>
              </a:rPr>
              <a:t>array.</a:t>
            </a:r>
            <a:endParaRPr sz="2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355600" algn="l"/>
                <a:tab pos="356235" algn="l"/>
                <a:tab pos="1113155" algn="l"/>
                <a:tab pos="2311400" algn="l"/>
                <a:tab pos="2625090" algn="l"/>
                <a:tab pos="3821429" algn="l"/>
                <a:tab pos="4236085" algn="l"/>
                <a:tab pos="4704080" algn="l"/>
                <a:tab pos="5916930" algn="l"/>
                <a:tab pos="7106284" algn="l"/>
                <a:tab pos="7399020" algn="l"/>
              </a:tabLst>
            </a:pPr>
            <a:r>
              <a:rPr sz="2400" spc="-525" dirty="0">
                <a:latin typeface="DejaVu Sans"/>
                <a:cs typeface="DejaVu Sans"/>
              </a:rPr>
              <a:t>T</a:t>
            </a:r>
            <a:r>
              <a:rPr sz="2400" spc="-215" dirty="0">
                <a:latin typeface="DejaVu Sans"/>
                <a:cs typeface="DejaVu Sans"/>
              </a:rPr>
              <a:t>o</a:t>
            </a:r>
            <a:r>
              <a:rPr sz="2400" spc="-165" dirty="0">
                <a:latin typeface="DejaVu Sans"/>
                <a:cs typeface="DejaVu Sans"/>
              </a:rPr>
              <a:t>t</a:t>
            </a:r>
            <a:r>
              <a:rPr sz="2400" spc="-220" dirty="0">
                <a:latin typeface="DejaVu Sans"/>
                <a:cs typeface="DejaVu Sans"/>
              </a:rPr>
              <a:t>al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95" dirty="0">
                <a:latin typeface="DejaVu Sans"/>
                <a:cs typeface="DejaVu Sans"/>
              </a:rPr>
              <a:t>Diag</a:t>
            </a:r>
            <a:r>
              <a:rPr sz="2400" spc="-260" dirty="0">
                <a:latin typeface="DejaVu Sans"/>
                <a:cs typeface="DejaVu Sans"/>
              </a:rPr>
              <a:t>r</a:t>
            </a:r>
            <a:r>
              <a:rPr sz="2400" spc="-335" dirty="0">
                <a:latin typeface="DejaVu Sans"/>
                <a:cs typeface="DejaVu Sans"/>
              </a:rPr>
              <a:t>a</a:t>
            </a:r>
            <a:r>
              <a:rPr sz="2400" spc="-425" dirty="0">
                <a:latin typeface="DejaVu Sans"/>
                <a:cs typeface="DejaVu Sans"/>
              </a:rPr>
              <a:t>m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819" dirty="0">
                <a:latin typeface="DejaVu Sans"/>
                <a:cs typeface="DejaVu Sans"/>
              </a:rPr>
              <a:t>=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95" dirty="0">
                <a:latin typeface="DejaVu Sans"/>
                <a:cs typeface="DejaVu Sans"/>
              </a:rPr>
              <a:t>Dia</a:t>
            </a:r>
            <a:r>
              <a:rPr sz="2400" spc="-350" dirty="0">
                <a:latin typeface="DejaVu Sans"/>
                <a:cs typeface="DejaVu Sans"/>
              </a:rPr>
              <a:t>g</a:t>
            </a:r>
            <a:r>
              <a:rPr sz="2400" spc="-195" dirty="0">
                <a:latin typeface="DejaVu Sans"/>
                <a:cs typeface="DejaVu Sans"/>
              </a:rPr>
              <a:t>r</a:t>
            </a:r>
            <a:r>
              <a:rPr sz="2400" spc="-335" dirty="0">
                <a:latin typeface="DejaVu Sans"/>
                <a:cs typeface="DejaVu Sans"/>
              </a:rPr>
              <a:t>a</a:t>
            </a:r>
            <a:r>
              <a:rPr sz="2400" spc="-425" dirty="0">
                <a:latin typeface="DejaVu Sans"/>
                <a:cs typeface="DejaVu Sans"/>
              </a:rPr>
              <a:t>m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15" dirty="0">
                <a:latin typeface="DejaVu Sans"/>
                <a:cs typeface="DejaVu Sans"/>
              </a:rPr>
              <a:t>o</a:t>
            </a:r>
            <a:r>
              <a:rPr sz="2400" spc="-120" dirty="0">
                <a:latin typeface="DejaVu Sans"/>
                <a:cs typeface="DejaVu Sans"/>
              </a:rPr>
              <a:t>f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95" dirty="0">
                <a:latin typeface="DejaVu Sans"/>
                <a:cs typeface="DejaVu Sans"/>
              </a:rPr>
              <a:t>an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70" dirty="0">
                <a:latin typeface="DejaVu Sans"/>
                <a:cs typeface="DejaVu Sans"/>
              </a:rPr>
              <a:t>A</a:t>
            </a:r>
            <a:r>
              <a:rPr sz="2400" spc="-275" dirty="0">
                <a:latin typeface="DejaVu Sans"/>
                <a:cs typeface="DejaVu Sans"/>
              </a:rPr>
              <a:t>n</a:t>
            </a:r>
            <a:r>
              <a:rPr sz="2400" spc="-165" dirty="0">
                <a:latin typeface="DejaVu Sans"/>
                <a:cs typeface="DejaVu Sans"/>
              </a:rPr>
              <a:t>t</a:t>
            </a:r>
            <a:r>
              <a:rPr sz="2400" spc="-285" dirty="0">
                <a:latin typeface="DejaVu Sans"/>
                <a:cs typeface="DejaVu Sans"/>
              </a:rPr>
              <a:t>enna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345" dirty="0">
                <a:latin typeface="DejaVu Sans"/>
                <a:cs typeface="DejaVu Sans"/>
              </a:rPr>
              <a:t>E</a:t>
            </a:r>
            <a:r>
              <a:rPr sz="2400" spc="-125" dirty="0">
                <a:latin typeface="DejaVu Sans"/>
                <a:cs typeface="DejaVu Sans"/>
              </a:rPr>
              <a:t>l</a:t>
            </a:r>
            <a:r>
              <a:rPr sz="2400" spc="-270" dirty="0">
                <a:latin typeface="DejaVu Sans"/>
                <a:cs typeface="DejaVu Sans"/>
              </a:rPr>
              <a:t>e</a:t>
            </a:r>
            <a:r>
              <a:rPr sz="2400" spc="-434" dirty="0">
                <a:latin typeface="DejaVu Sans"/>
                <a:cs typeface="DejaVu Sans"/>
              </a:rPr>
              <a:t>m</a:t>
            </a:r>
            <a:r>
              <a:rPr sz="2400" spc="-265" dirty="0">
                <a:latin typeface="DejaVu Sans"/>
                <a:cs typeface="DejaVu Sans"/>
              </a:rPr>
              <a:t>e</a:t>
            </a:r>
            <a:r>
              <a:rPr sz="2400" spc="-290" dirty="0">
                <a:latin typeface="DejaVu Sans"/>
                <a:cs typeface="DejaVu Sans"/>
              </a:rPr>
              <a:t>n</a:t>
            </a:r>
            <a:r>
              <a:rPr sz="2400" spc="-140" dirty="0">
                <a:latin typeface="DejaVu Sans"/>
                <a:cs typeface="DejaVu Sans"/>
              </a:rPr>
              <a:t>t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385" dirty="0">
                <a:latin typeface="DejaVu Sans"/>
                <a:cs typeface="DejaVu Sans"/>
              </a:rPr>
              <a:t>x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204" dirty="0">
                <a:latin typeface="DejaVu Sans"/>
                <a:cs typeface="DejaVu Sans"/>
              </a:rPr>
              <a:t>Ar</a:t>
            </a:r>
            <a:r>
              <a:rPr sz="2400" spc="-210" dirty="0">
                <a:latin typeface="DejaVu Sans"/>
                <a:cs typeface="DejaVu Sans"/>
              </a:rPr>
              <a:t>r</a:t>
            </a:r>
            <a:r>
              <a:rPr sz="2400" spc="-375" dirty="0">
                <a:latin typeface="DejaVu Sans"/>
                <a:cs typeface="DejaVu Sans"/>
              </a:rPr>
              <a:t>a</a:t>
            </a:r>
            <a:r>
              <a:rPr sz="2400" spc="-235" dirty="0">
                <a:latin typeface="DejaVu Sans"/>
                <a:cs typeface="DejaVu Sans"/>
              </a:rPr>
              <a:t>y  </a:t>
            </a:r>
            <a:r>
              <a:rPr sz="2400" spc="-250" dirty="0">
                <a:latin typeface="DejaVu Sans"/>
                <a:cs typeface="DejaVu Sans"/>
              </a:rPr>
              <a:t>Factor</a:t>
            </a:r>
            <a:r>
              <a:rPr sz="2400" spc="-254" dirty="0">
                <a:latin typeface="DejaVu Sans"/>
                <a:cs typeface="DejaVu Sans"/>
              </a:rPr>
              <a:t> </a:t>
            </a:r>
            <a:r>
              <a:rPr sz="2400" spc="-290" dirty="0">
                <a:latin typeface="DejaVu Sans"/>
                <a:cs typeface="DejaVu Sans"/>
              </a:rPr>
              <a:t>Diagram.</a:t>
            </a:r>
            <a:endParaRPr sz="24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1800" spc="-215" dirty="0">
                <a:latin typeface="DejaVu Sans"/>
                <a:cs typeface="DejaVu Sans"/>
              </a:rPr>
              <a:t>NOTE: </a:t>
            </a:r>
            <a:r>
              <a:rPr sz="1800" spc="-140" dirty="0">
                <a:latin typeface="DejaVu Sans"/>
                <a:cs typeface="DejaVu Sans"/>
              </a:rPr>
              <a:t>In </a:t>
            </a:r>
            <a:r>
              <a:rPr sz="1800" spc="-245" dirty="0">
                <a:latin typeface="DejaVu Sans"/>
                <a:cs typeface="DejaVu Sans"/>
              </a:rPr>
              <a:t>a </a:t>
            </a:r>
            <a:r>
              <a:rPr sz="1800" spc="-175" dirty="0">
                <a:latin typeface="DejaVu Sans"/>
                <a:cs typeface="DejaVu Sans"/>
              </a:rPr>
              <a:t>perfect </a:t>
            </a:r>
            <a:r>
              <a:rPr sz="1800" spc="-245" dirty="0">
                <a:latin typeface="DejaVu Sans"/>
                <a:cs typeface="DejaVu Sans"/>
              </a:rPr>
              <a:t>system </a:t>
            </a:r>
            <a:r>
              <a:rPr sz="1800" spc="-160" dirty="0">
                <a:latin typeface="DejaVu Sans"/>
                <a:cs typeface="DejaVu Sans"/>
              </a:rPr>
              <a:t>(isotropic </a:t>
            </a:r>
            <a:r>
              <a:rPr sz="1800" spc="-195" dirty="0">
                <a:latin typeface="DejaVu Sans"/>
                <a:cs typeface="DejaVu Sans"/>
              </a:rPr>
              <a:t>source)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200" dirty="0">
                <a:latin typeface="DejaVu Sans"/>
                <a:cs typeface="DejaVu Sans"/>
              </a:rPr>
              <a:t>Total </a:t>
            </a:r>
            <a:r>
              <a:rPr sz="1800" spc="-235" dirty="0">
                <a:latin typeface="DejaVu Sans"/>
                <a:cs typeface="DejaVu Sans"/>
              </a:rPr>
              <a:t>Diagram</a:t>
            </a:r>
            <a:r>
              <a:rPr sz="1800" spc="-50" dirty="0">
                <a:latin typeface="DejaVu Sans"/>
                <a:cs typeface="DejaVu Sans"/>
              </a:rPr>
              <a:t> </a:t>
            </a:r>
            <a:r>
              <a:rPr sz="1800" spc="-615" dirty="0">
                <a:latin typeface="DejaVu Sans"/>
                <a:cs typeface="DejaVu Sans"/>
              </a:rPr>
              <a:t>=</a:t>
            </a:r>
            <a:r>
              <a:rPr sz="1800" spc="-160" dirty="0">
                <a:latin typeface="DejaVu Sans"/>
                <a:cs typeface="DejaVu Sans"/>
              </a:rPr>
              <a:t> </a:t>
            </a:r>
            <a:r>
              <a:rPr sz="1800" spc="-200" dirty="0">
                <a:latin typeface="DejaVu Sans"/>
                <a:cs typeface="DejaVu Sans"/>
              </a:rPr>
              <a:t>Array </a:t>
            </a:r>
            <a:r>
              <a:rPr sz="1800" spc="-190" dirty="0">
                <a:latin typeface="DejaVu Sans"/>
                <a:cs typeface="DejaVu Sans"/>
              </a:rPr>
              <a:t>Factor </a:t>
            </a:r>
            <a:r>
              <a:rPr sz="1800" spc="-220" dirty="0">
                <a:latin typeface="DejaVu Sans"/>
                <a:cs typeface="DejaVu Sans"/>
              </a:rPr>
              <a:t>Diagram.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07260" y="231089"/>
            <a:ext cx="47802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30" dirty="0"/>
              <a:t>Mathematical</a:t>
            </a:r>
            <a:r>
              <a:rPr sz="4400" spc="-480" dirty="0"/>
              <a:t> </a:t>
            </a:r>
            <a:r>
              <a:rPr sz="4400" spc="-325" dirty="0"/>
              <a:t>Model</a:t>
            </a:r>
            <a:endParaRPr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7260" y="231089"/>
            <a:ext cx="47802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30" dirty="0"/>
              <a:t>Mathematical</a:t>
            </a:r>
            <a:r>
              <a:rPr sz="4400" spc="-480" dirty="0"/>
              <a:t> </a:t>
            </a:r>
            <a:r>
              <a:rPr sz="4400" spc="-325" dirty="0"/>
              <a:t>Model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36238" y="1614574"/>
            <a:ext cx="2312953" cy="3534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74745" y="4675632"/>
            <a:ext cx="443865" cy="212090"/>
          </a:xfrm>
          <a:custGeom>
            <a:avLst/>
            <a:gdLst/>
            <a:ahLst/>
            <a:cxnLst/>
            <a:rect l="l" t="t" r="r" b="b"/>
            <a:pathLst>
              <a:path w="443864" h="212089">
                <a:moveTo>
                  <a:pt x="375792" y="0"/>
                </a:moveTo>
                <a:lnTo>
                  <a:pt x="372871" y="8509"/>
                </a:lnTo>
                <a:lnTo>
                  <a:pt x="385085" y="13892"/>
                </a:lnTo>
                <a:lnTo>
                  <a:pt x="395620" y="21288"/>
                </a:lnTo>
                <a:lnTo>
                  <a:pt x="417034" y="55375"/>
                </a:lnTo>
                <a:lnTo>
                  <a:pt x="424052" y="104775"/>
                </a:lnTo>
                <a:lnTo>
                  <a:pt x="423267" y="123444"/>
                </a:lnTo>
                <a:lnTo>
                  <a:pt x="411479" y="169164"/>
                </a:lnTo>
                <a:lnTo>
                  <a:pt x="385226" y="197739"/>
                </a:lnTo>
                <a:lnTo>
                  <a:pt x="373125" y="203073"/>
                </a:lnTo>
                <a:lnTo>
                  <a:pt x="375792" y="211709"/>
                </a:lnTo>
                <a:lnTo>
                  <a:pt x="416315" y="187706"/>
                </a:lnTo>
                <a:lnTo>
                  <a:pt x="438991" y="143335"/>
                </a:lnTo>
                <a:lnTo>
                  <a:pt x="443356" y="105918"/>
                </a:lnTo>
                <a:lnTo>
                  <a:pt x="442263" y="86483"/>
                </a:lnTo>
                <a:lnTo>
                  <a:pt x="425957" y="37084"/>
                </a:lnTo>
                <a:lnTo>
                  <a:pt x="391203" y="5526"/>
                </a:lnTo>
                <a:lnTo>
                  <a:pt x="375792" y="0"/>
                </a:lnTo>
                <a:close/>
              </a:path>
              <a:path w="443864" h="212089">
                <a:moveTo>
                  <a:pt x="67563" y="0"/>
                </a:moveTo>
                <a:lnTo>
                  <a:pt x="27219" y="24056"/>
                </a:lnTo>
                <a:lnTo>
                  <a:pt x="4381" y="68548"/>
                </a:lnTo>
                <a:lnTo>
                  <a:pt x="0" y="105918"/>
                </a:lnTo>
                <a:lnTo>
                  <a:pt x="1095" y="125370"/>
                </a:lnTo>
                <a:lnTo>
                  <a:pt x="17525" y="174752"/>
                </a:lnTo>
                <a:lnTo>
                  <a:pt x="52208" y="206184"/>
                </a:lnTo>
                <a:lnTo>
                  <a:pt x="67563" y="211709"/>
                </a:lnTo>
                <a:lnTo>
                  <a:pt x="70230" y="203073"/>
                </a:lnTo>
                <a:lnTo>
                  <a:pt x="58183" y="197739"/>
                </a:lnTo>
                <a:lnTo>
                  <a:pt x="47767" y="190309"/>
                </a:lnTo>
                <a:lnTo>
                  <a:pt x="26449" y="155638"/>
                </a:lnTo>
                <a:lnTo>
                  <a:pt x="19430" y="104775"/>
                </a:lnTo>
                <a:lnTo>
                  <a:pt x="20214" y="86705"/>
                </a:lnTo>
                <a:lnTo>
                  <a:pt x="31876" y="42164"/>
                </a:lnTo>
                <a:lnTo>
                  <a:pt x="58398" y="13892"/>
                </a:lnTo>
                <a:lnTo>
                  <a:pt x="70612" y="8509"/>
                </a:lnTo>
                <a:lnTo>
                  <a:pt x="675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37228" y="4605908"/>
            <a:ext cx="7677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dirty="0">
                <a:latin typeface="DejaVu Sans"/>
                <a:cs typeface="DejaVu Sans"/>
              </a:rPr>
              <a:t>𝐴𝐹 </a:t>
            </a:r>
            <a:r>
              <a:rPr sz="1950" spc="112" baseline="-14957" dirty="0">
                <a:latin typeface="DejaVu Sans"/>
                <a:cs typeface="DejaVu Sans"/>
              </a:rPr>
              <a:t>𝑛</a:t>
            </a:r>
            <a:r>
              <a:rPr sz="1950" spc="434" baseline="-14957" dirty="0">
                <a:latin typeface="DejaVu Sans"/>
                <a:cs typeface="DejaVu Sans"/>
              </a:rPr>
              <a:t> </a:t>
            </a:r>
            <a:r>
              <a:rPr sz="1800" spc="-165" dirty="0">
                <a:latin typeface="DejaVu Sans"/>
                <a:cs typeface="DejaVu Sans"/>
              </a:rPr>
              <a:t>=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56886" y="4780534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0" y="0"/>
                </a:moveTo>
                <a:lnTo>
                  <a:pt x="172212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544948" y="4380357"/>
            <a:ext cx="193040" cy="67818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505"/>
              </a:spcBef>
            </a:pPr>
            <a:r>
              <a:rPr sz="1800" spc="-150" dirty="0">
                <a:latin typeface="DejaVu Sans"/>
                <a:cs typeface="DejaVu Sans"/>
              </a:rPr>
              <a:t>1</a:t>
            </a:r>
            <a:endParaRPr sz="1800">
              <a:latin typeface="DejaVu Sans"/>
              <a:cs typeface="DejaVu Sans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800" spc="395" dirty="0">
                <a:latin typeface="DejaVu Sans"/>
                <a:cs typeface="DejaVu Sans"/>
              </a:rPr>
              <a:t>𝑁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67807" y="5187950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0" y="12700"/>
                </a:moveTo>
                <a:lnTo>
                  <a:pt x="62991" y="12700"/>
                </a:lnTo>
                <a:lnTo>
                  <a:pt x="6299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19178" y="4373879"/>
            <a:ext cx="0" cy="814069"/>
          </a:xfrm>
          <a:custGeom>
            <a:avLst/>
            <a:gdLst/>
            <a:ahLst/>
            <a:cxnLst/>
            <a:rect l="l" t="t" r="r" b="b"/>
            <a:pathLst>
              <a:path h="814070">
                <a:moveTo>
                  <a:pt x="0" y="0"/>
                </a:moveTo>
                <a:lnTo>
                  <a:pt x="0" y="814070"/>
                </a:lnTo>
              </a:path>
            </a:pathLst>
          </a:custGeom>
          <a:ln w="23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67807" y="4361179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0" y="12700"/>
                </a:moveTo>
                <a:lnTo>
                  <a:pt x="62991" y="12700"/>
                </a:lnTo>
                <a:lnTo>
                  <a:pt x="6299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92598" y="5187950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0" y="12700"/>
                </a:moveTo>
                <a:lnTo>
                  <a:pt x="62991" y="12700"/>
                </a:lnTo>
                <a:lnTo>
                  <a:pt x="6299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04219" y="4373879"/>
            <a:ext cx="0" cy="814069"/>
          </a:xfrm>
          <a:custGeom>
            <a:avLst/>
            <a:gdLst/>
            <a:ahLst/>
            <a:cxnLst/>
            <a:rect l="l" t="t" r="r" b="b"/>
            <a:pathLst>
              <a:path h="814070">
                <a:moveTo>
                  <a:pt x="0" y="0"/>
                </a:moveTo>
                <a:lnTo>
                  <a:pt x="0" y="814070"/>
                </a:lnTo>
              </a:path>
            </a:pathLst>
          </a:custGeom>
          <a:ln w="23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92598" y="4361179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0" y="12700"/>
                </a:moveTo>
                <a:lnTo>
                  <a:pt x="62991" y="12700"/>
                </a:lnTo>
                <a:lnTo>
                  <a:pt x="6299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848225" y="4389196"/>
            <a:ext cx="7245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5" dirty="0">
                <a:latin typeface="DejaVu Sans"/>
                <a:cs typeface="DejaVu Sans"/>
              </a:rPr>
              <a:t>sin</a:t>
            </a:r>
            <a:r>
              <a:rPr sz="2700" u="heavy" spc="-472" baseline="3240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2700" u="heavy" spc="352" baseline="3240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𝑁</a:t>
            </a:r>
            <a:r>
              <a:rPr sz="2700" spc="-434" baseline="32407" dirty="0">
                <a:latin typeface="DejaVu Sans"/>
                <a:cs typeface="DejaVu Sans"/>
              </a:rPr>
              <a:t> </a:t>
            </a:r>
            <a:r>
              <a:rPr sz="1800" spc="185" dirty="0">
                <a:latin typeface="DejaVu Sans"/>
                <a:cs typeface="DejaVu Sans"/>
              </a:rPr>
              <a:t>𝜓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96459" y="4730877"/>
            <a:ext cx="152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heavy" spc="-4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heavy" spc="-160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1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47463" y="4416933"/>
            <a:ext cx="726440" cy="74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" marR="5080" indent="-24130">
              <a:lnSpc>
                <a:spcPct val="131700"/>
              </a:lnSpc>
              <a:spcBef>
                <a:spcPts val="100"/>
              </a:spcBef>
              <a:tabLst>
                <a:tab pos="361950" algn="l"/>
                <a:tab pos="713105" algn="l"/>
              </a:tabLst>
            </a:pPr>
            <a:r>
              <a:rPr sz="1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800" u="heavy" spc="-150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2 	</a:t>
            </a:r>
            <a:r>
              <a:rPr sz="1800" dirty="0">
                <a:latin typeface="DejaVu Sans"/>
                <a:cs typeface="DejaVu Sans"/>
              </a:rPr>
              <a:t> </a:t>
            </a:r>
            <a:r>
              <a:rPr sz="1800" spc="-105" dirty="0">
                <a:latin typeface="DejaVu Sans"/>
                <a:cs typeface="DejaVu Sans"/>
              </a:rPr>
              <a:t>sin</a:t>
            </a:r>
            <a:r>
              <a:rPr sz="1800" spc="-465" dirty="0">
                <a:latin typeface="DejaVu Sans"/>
                <a:cs typeface="DejaVu Sans"/>
              </a:rPr>
              <a:t> </a:t>
            </a:r>
            <a:r>
              <a:rPr sz="2700" spc="-225" baseline="-27777" dirty="0">
                <a:latin typeface="DejaVu Sans"/>
                <a:cs typeface="DejaVu Sans"/>
              </a:rPr>
              <a:t>2 </a:t>
            </a:r>
            <a:r>
              <a:rPr sz="1800" spc="185" dirty="0">
                <a:latin typeface="DejaVu Sans"/>
                <a:cs typeface="DejaVu Sans"/>
              </a:rPr>
              <a:t>𝜓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82817" y="4605908"/>
            <a:ext cx="256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4" dirty="0">
                <a:latin typeface="DejaVu Sans"/>
                <a:cs typeface="DejaVu Sans"/>
              </a:rPr>
              <a:t>𝑜</a:t>
            </a:r>
            <a:r>
              <a:rPr sz="1800" spc="-375" dirty="0">
                <a:latin typeface="DejaVu Sans"/>
                <a:cs typeface="DejaVu Sans"/>
              </a:rPr>
              <a:t>𝑟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151245" y="4675632"/>
            <a:ext cx="443865" cy="212090"/>
          </a:xfrm>
          <a:custGeom>
            <a:avLst/>
            <a:gdLst/>
            <a:ahLst/>
            <a:cxnLst/>
            <a:rect l="l" t="t" r="r" b="b"/>
            <a:pathLst>
              <a:path w="443865" h="212089">
                <a:moveTo>
                  <a:pt x="375793" y="0"/>
                </a:moveTo>
                <a:lnTo>
                  <a:pt x="372872" y="8509"/>
                </a:lnTo>
                <a:lnTo>
                  <a:pt x="385085" y="13892"/>
                </a:lnTo>
                <a:lnTo>
                  <a:pt x="395620" y="21288"/>
                </a:lnTo>
                <a:lnTo>
                  <a:pt x="417034" y="55375"/>
                </a:lnTo>
                <a:lnTo>
                  <a:pt x="424052" y="104775"/>
                </a:lnTo>
                <a:lnTo>
                  <a:pt x="423267" y="123444"/>
                </a:lnTo>
                <a:lnTo>
                  <a:pt x="411479" y="169164"/>
                </a:lnTo>
                <a:lnTo>
                  <a:pt x="385226" y="197739"/>
                </a:lnTo>
                <a:lnTo>
                  <a:pt x="373125" y="203073"/>
                </a:lnTo>
                <a:lnTo>
                  <a:pt x="375793" y="211709"/>
                </a:lnTo>
                <a:lnTo>
                  <a:pt x="416315" y="187706"/>
                </a:lnTo>
                <a:lnTo>
                  <a:pt x="438991" y="143335"/>
                </a:lnTo>
                <a:lnTo>
                  <a:pt x="443356" y="105918"/>
                </a:lnTo>
                <a:lnTo>
                  <a:pt x="442263" y="86483"/>
                </a:lnTo>
                <a:lnTo>
                  <a:pt x="425957" y="37084"/>
                </a:lnTo>
                <a:lnTo>
                  <a:pt x="391203" y="5526"/>
                </a:lnTo>
                <a:lnTo>
                  <a:pt x="375793" y="0"/>
                </a:lnTo>
                <a:close/>
              </a:path>
              <a:path w="443865" h="212089">
                <a:moveTo>
                  <a:pt x="67563" y="0"/>
                </a:moveTo>
                <a:lnTo>
                  <a:pt x="27219" y="24056"/>
                </a:lnTo>
                <a:lnTo>
                  <a:pt x="4381" y="68548"/>
                </a:lnTo>
                <a:lnTo>
                  <a:pt x="0" y="105918"/>
                </a:lnTo>
                <a:lnTo>
                  <a:pt x="1095" y="125370"/>
                </a:lnTo>
                <a:lnTo>
                  <a:pt x="17525" y="174752"/>
                </a:lnTo>
                <a:lnTo>
                  <a:pt x="52208" y="206184"/>
                </a:lnTo>
                <a:lnTo>
                  <a:pt x="67563" y="211709"/>
                </a:lnTo>
                <a:lnTo>
                  <a:pt x="70230" y="203073"/>
                </a:lnTo>
                <a:lnTo>
                  <a:pt x="58183" y="197739"/>
                </a:lnTo>
                <a:lnTo>
                  <a:pt x="47767" y="190309"/>
                </a:lnTo>
                <a:lnTo>
                  <a:pt x="26449" y="155638"/>
                </a:lnTo>
                <a:lnTo>
                  <a:pt x="19430" y="104775"/>
                </a:lnTo>
                <a:lnTo>
                  <a:pt x="20214" y="86705"/>
                </a:lnTo>
                <a:lnTo>
                  <a:pt x="31876" y="42164"/>
                </a:lnTo>
                <a:lnTo>
                  <a:pt x="58398" y="13892"/>
                </a:lnTo>
                <a:lnTo>
                  <a:pt x="70612" y="8509"/>
                </a:lnTo>
                <a:lnTo>
                  <a:pt x="675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214109" y="4605908"/>
            <a:ext cx="765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5" dirty="0">
                <a:latin typeface="DejaVu Sans"/>
                <a:cs typeface="DejaVu Sans"/>
              </a:rPr>
              <a:t>𝐴𝐹 </a:t>
            </a:r>
            <a:r>
              <a:rPr sz="1950" spc="112" baseline="-14957" dirty="0">
                <a:latin typeface="DejaVu Sans"/>
                <a:cs typeface="DejaVu Sans"/>
              </a:rPr>
              <a:t>𝑛</a:t>
            </a:r>
            <a:r>
              <a:rPr sz="1950" spc="434" baseline="-14957" dirty="0">
                <a:latin typeface="DejaVu Sans"/>
                <a:cs typeface="DejaVu Sans"/>
              </a:rPr>
              <a:t> </a:t>
            </a:r>
            <a:r>
              <a:rPr sz="1800" spc="-185" dirty="0">
                <a:latin typeface="DejaVu Sans"/>
                <a:cs typeface="DejaVu Sans"/>
              </a:rPr>
              <a:t>≈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829422" y="5187950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0" y="12700"/>
                </a:moveTo>
                <a:lnTo>
                  <a:pt x="62992" y="12700"/>
                </a:lnTo>
                <a:lnTo>
                  <a:pt x="62992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80794" y="4373879"/>
            <a:ext cx="0" cy="814069"/>
          </a:xfrm>
          <a:custGeom>
            <a:avLst/>
            <a:gdLst/>
            <a:ahLst/>
            <a:cxnLst/>
            <a:rect l="l" t="t" r="r" b="b"/>
            <a:pathLst>
              <a:path h="814070">
                <a:moveTo>
                  <a:pt x="0" y="0"/>
                </a:moveTo>
                <a:lnTo>
                  <a:pt x="0" y="814070"/>
                </a:lnTo>
              </a:path>
            </a:pathLst>
          </a:custGeom>
          <a:ln w="2324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829422" y="4361179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0" y="12700"/>
                </a:moveTo>
                <a:lnTo>
                  <a:pt x="62992" y="12700"/>
                </a:lnTo>
                <a:lnTo>
                  <a:pt x="62992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054215" y="5187950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0" y="12700"/>
                </a:moveTo>
                <a:lnTo>
                  <a:pt x="62991" y="12700"/>
                </a:lnTo>
                <a:lnTo>
                  <a:pt x="6299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065835" y="4373879"/>
            <a:ext cx="0" cy="814069"/>
          </a:xfrm>
          <a:custGeom>
            <a:avLst/>
            <a:gdLst/>
            <a:ahLst/>
            <a:cxnLst/>
            <a:rect l="l" t="t" r="r" b="b"/>
            <a:pathLst>
              <a:path h="814070">
                <a:moveTo>
                  <a:pt x="0" y="0"/>
                </a:moveTo>
                <a:lnTo>
                  <a:pt x="0" y="814070"/>
                </a:lnTo>
              </a:path>
            </a:pathLst>
          </a:custGeom>
          <a:ln w="23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54215" y="4361179"/>
            <a:ext cx="63500" cy="12700"/>
          </a:xfrm>
          <a:custGeom>
            <a:avLst/>
            <a:gdLst/>
            <a:ahLst/>
            <a:cxnLst/>
            <a:rect l="l" t="t" r="r" b="b"/>
            <a:pathLst>
              <a:path w="63500" h="12700">
                <a:moveTo>
                  <a:pt x="0" y="12700"/>
                </a:moveTo>
                <a:lnTo>
                  <a:pt x="62991" y="12700"/>
                </a:lnTo>
                <a:lnTo>
                  <a:pt x="6299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123303" y="4780534"/>
            <a:ext cx="701040" cy="0"/>
          </a:xfrm>
          <a:custGeom>
            <a:avLst/>
            <a:gdLst/>
            <a:ahLst/>
            <a:cxnLst/>
            <a:rect l="l" t="t" r="r" b="b"/>
            <a:pathLst>
              <a:path w="701040">
                <a:moveTo>
                  <a:pt x="0" y="0"/>
                </a:moveTo>
                <a:lnTo>
                  <a:pt x="701040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111745" y="4389196"/>
            <a:ext cx="7232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5" dirty="0">
                <a:latin typeface="DejaVu Sans"/>
                <a:cs typeface="DejaVu Sans"/>
              </a:rPr>
              <a:t>sin</a:t>
            </a:r>
            <a:r>
              <a:rPr sz="2700" u="heavy" spc="-472" baseline="3240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 </a:t>
            </a:r>
            <a:r>
              <a:rPr sz="2700" u="heavy" spc="352" baseline="32407" dirty="0">
                <a:uFill>
                  <a:solidFill>
                    <a:srgbClr val="000000"/>
                  </a:solidFill>
                </a:uFill>
                <a:latin typeface="DejaVu Sans"/>
                <a:cs typeface="DejaVu Sans"/>
              </a:rPr>
              <a:t>𝑁</a:t>
            </a:r>
            <a:r>
              <a:rPr sz="2700" spc="-450" baseline="32407" dirty="0">
                <a:latin typeface="DejaVu Sans"/>
                <a:cs typeface="DejaVu Sans"/>
              </a:rPr>
              <a:t> </a:t>
            </a:r>
            <a:r>
              <a:rPr sz="1800" spc="185" dirty="0">
                <a:latin typeface="DejaVu Sans"/>
                <a:cs typeface="DejaVu Sans"/>
              </a:rPr>
              <a:t>𝜓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286370" y="5038090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0" y="0"/>
                </a:moveTo>
                <a:lnTo>
                  <a:pt x="172211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7274814" y="4503801"/>
            <a:ext cx="338455" cy="52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755">
              <a:lnSpc>
                <a:spcPts val="1970"/>
              </a:lnSpc>
              <a:spcBef>
                <a:spcPts val="100"/>
              </a:spcBef>
            </a:pPr>
            <a:r>
              <a:rPr sz="1800" spc="-150" dirty="0">
                <a:latin typeface="DejaVu Sans"/>
                <a:cs typeface="DejaVu Sans"/>
              </a:rPr>
              <a:t>2</a:t>
            </a:r>
            <a:endParaRPr sz="1800">
              <a:latin typeface="DejaVu Sans"/>
              <a:cs typeface="DejaVu Sans"/>
            </a:endParaRPr>
          </a:p>
          <a:p>
            <a:pPr marL="12700">
              <a:lnSpc>
                <a:spcPts val="1970"/>
              </a:lnSpc>
            </a:pPr>
            <a:r>
              <a:rPr sz="1800" spc="235" dirty="0">
                <a:latin typeface="DejaVu Sans"/>
                <a:cs typeface="DejaVu Sans"/>
              </a:rPr>
              <a:t>𝑁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7297673" y="4977765"/>
            <a:ext cx="152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0" dirty="0">
                <a:latin typeface="DejaVu Sans"/>
                <a:cs typeface="DejaVu Sans"/>
              </a:rPr>
              <a:t>2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85380" y="4863465"/>
            <a:ext cx="186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310" dirty="0">
                <a:latin typeface="DejaVu Sans"/>
                <a:cs typeface="DejaVu Sans"/>
              </a:rPr>
              <a:t>𝜓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76017" y="1255521"/>
            <a:ext cx="6727190" cy="285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52" baseline="-20061" dirty="0">
                <a:latin typeface="DejaVu Sans"/>
                <a:cs typeface="DejaVu Sans"/>
              </a:rPr>
              <a:t>𝐴𝐹</a:t>
            </a:r>
            <a:r>
              <a:rPr sz="2700" spc="-7" baseline="-20061" dirty="0">
                <a:latin typeface="DejaVu Sans"/>
                <a:cs typeface="DejaVu Sans"/>
              </a:rPr>
              <a:t> </a:t>
            </a:r>
            <a:r>
              <a:rPr sz="2700" spc="-247" baseline="-20061" dirty="0">
                <a:latin typeface="DejaVu Sans"/>
                <a:cs typeface="DejaVu Sans"/>
              </a:rPr>
              <a:t>=</a:t>
            </a:r>
            <a:r>
              <a:rPr sz="2700" spc="-97" baseline="-20061" dirty="0">
                <a:latin typeface="DejaVu Sans"/>
                <a:cs typeface="DejaVu Sans"/>
              </a:rPr>
              <a:t> </a:t>
            </a:r>
            <a:r>
              <a:rPr sz="2700" spc="-225" baseline="-20061" dirty="0">
                <a:latin typeface="DejaVu Sans"/>
                <a:cs typeface="DejaVu Sans"/>
              </a:rPr>
              <a:t>1</a:t>
            </a:r>
            <a:r>
              <a:rPr sz="2700" spc="-240" baseline="-20061" dirty="0">
                <a:latin typeface="DejaVu Sans"/>
                <a:cs typeface="DejaVu Sans"/>
              </a:rPr>
              <a:t> </a:t>
            </a:r>
            <a:r>
              <a:rPr sz="2700" spc="-247" baseline="-20061" dirty="0">
                <a:latin typeface="DejaVu Sans"/>
                <a:cs typeface="DejaVu Sans"/>
              </a:rPr>
              <a:t>+ </a:t>
            </a:r>
            <a:r>
              <a:rPr sz="2700" spc="-67" baseline="-20061" dirty="0">
                <a:latin typeface="DejaVu Sans"/>
                <a:cs typeface="DejaVu Sans"/>
              </a:rPr>
              <a:t>𝑒</a:t>
            </a:r>
            <a:r>
              <a:rPr sz="1300" spc="-45" dirty="0">
                <a:latin typeface="DejaVu Sans"/>
                <a:cs typeface="DejaVu Sans"/>
              </a:rPr>
              <a:t>+𝑗(𝑘𝑑</a:t>
            </a:r>
            <a:r>
              <a:rPr sz="1300" spc="-80" dirty="0">
                <a:latin typeface="DejaVu Sans"/>
                <a:cs typeface="DejaVu Sans"/>
              </a:rPr>
              <a:t> </a:t>
            </a:r>
            <a:r>
              <a:rPr sz="1300" spc="-35" dirty="0">
                <a:latin typeface="DejaVu Sans"/>
                <a:cs typeface="DejaVu Sans"/>
              </a:rPr>
              <a:t>cos</a:t>
            </a:r>
            <a:r>
              <a:rPr sz="1300" spc="-125" dirty="0">
                <a:latin typeface="DejaVu Sans"/>
                <a:cs typeface="DejaVu Sans"/>
              </a:rPr>
              <a:t> </a:t>
            </a:r>
            <a:r>
              <a:rPr sz="1300" spc="35" dirty="0">
                <a:latin typeface="DejaVu Sans"/>
                <a:cs typeface="DejaVu Sans"/>
              </a:rPr>
              <a:t>𝜃+𝛽)</a:t>
            </a:r>
            <a:r>
              <a:rPr sz="1300" spc="65" dirty="0">
                <a:latin typeface="DejaVu Sans"/>
                <a:cs typeface="DejaVu Sans"/>
              </a:rPr>
              <a:t> </a:t>
            </a:r>
            <a:r>
              <a:rPr sz="2700" spc="-247" baseline="-20061" dirty="0">
                <a:latin typeface="DejaVu Sans"/>
                <a:cs typeface="DejaVu Sans"/>
              </a:rPr>
              <a:t>+</a:t>
            </a:r>
            <a:r>
              <a:rPr sz="2700" spc="-240" baseline="-20061" dirty="0">
                <a:latin typeface="DejaVu Sans"/>
                <a:cs typeface="DejaVu Sans"/>
              </a:rPr>
              <a:t> </a:t>
            </a:r>
            <a:r>
              <a:rPr sz="2700" spc="-75" baseline="-20061" dirty="0">
                <a:latin typeface="DejaVu Sans"/>
                <a:cs typeface="DejaVu Sans"/>
              </a:rPr>
              <a:t>𝑒</a:t>
            </a:r>
            <a:r>
              <a:rPr sz="1300" spc="-50" dirty="0">
                <a:latin typeface="DejaVu Sans"/>
                <a:cs typeface="DejaVu Sans"/>
              </a:rPr>
              <a:t>+𝑗2(𝑘𝑑</a:t>
            </a:r>
            <a:r>
              <a:rPr sz="1300" spc="-80" dirty="0">
                <a:latin typeface="DejaVu Sans"/>
                <a:cs typeface="DejaVu Sans"/>
              </a:rPr>
              <a:t> </a:t>
            </a:r>
            <a:r>
              <a:rPr sz="1300" spc="-35" dirty="0">
                <a:latin typeface="DejaVu Sans"/>
                <a:cs typeface="DejaVu Sans"/>
              </a:rPr>
              <a:t>cos</a:t>
            </a:r>
            <a:r>
              <a:rPr sz="1300" spc="-120" dirty="0">
                <a:latin typeface="DejaVu Sans"/>
                <a:cs typeface="DejaVu Sans"/>
              </a:rPr>
              <a:t> </a:t>
            </a:r>
            <a:r>
              <a:rPr sz="1300" spc="10" dirty="0">
                <a:latin typeface="DejaVu Sans"/>
                <a:cs typeface="DejaVu Sans"/>
              </a:rPr>
              <a:t>𝜃+𝛽)</a:t>
            </a:r>
            <a:r>
              <a:rPr sz="2700" spc="15" baseline="-20061" dirty="0">
                <a:latin typeface="DejaVu Sans"/>
                <a:cs typeface="DejaVu Sans"/>
              </a:rPr>
              <a:t>+</a:t>
            </a:r>
            <a:r>
              <a:rPr sz="2700" spc="-405" baseline="-20061" dirty="0">
                <a:latin typeface="DejaVu Sans"/>
                <a:cs typeface="DejaVu Sans"/>
              </a:rPr>
              <a:t> </a:t>
            </a:r>
            <a:r>
              <a:rPr sz="2700" spc="-390" baseline="-20061" dirty="0">
                <a:latin typeface="DejaVu Sans"/>
                <a:cs typeface="DejaVu Sans"/>
              </a:rPr>
              <a:t>⋯</a:t>
            </a:r>
            <a:r>
              <a:rPr sz="2700" spc="-412" baseline="-20061" dirty="0">
                <a:latin typeface="DejaVu Sans"/>
                <a:cs typeface="DejaVu Sans"/>
              </a:rPr>
              <a:t> </a:t>
            </a:r>
            <a:r>
              <a:rPr sz="2700" spc="-247" baseline="-20061" dirty="0">
                <a:latin typeface="DejaVu Sans"/>
                <a:cs typeface="DejaVu Sans"/>
              </a:rPr>
              <a:t>+</a:t>
            </a:r>
            <a:r>
              <a:rPr sz="2700" spc="352" baseline="-20061" dirty="0">
                <a:latin typeface="DejaVu Sans"/>
                <a:cs typeface="DejaVu Sans"/>
              </a:rPr>
              <a:t> </a:t>
            </a:r>
            <a:r>
              <a:rPr sz="2700" spc="-22" baseline="-20061" dirty="0">
                <a:latin typeface="DejaVu Sans"/>
                <a:cs typeface="DejaVu Sans"/>
              </a:rPr>
              <a:t>𝑒</a:t>
            </a:r>
            <a:r>
              <a:rPr sz="1300" spc="-15" dirty="0">
                <a:latin typeface="DejaVu Sans"/>
                <a:cs typeface="DejaVu Sans"/>
              </a:rPr>
              <a:t>+𝑗(𝑁−1)(𝑘𝑑</a:t>
            </a:r>
            <a:r>
              <a:rPr sz="1300" spc="-100" dirty="0">
                <a:latin typeface="DejaVu Sans"/>
                <a:cs typeface="DejaVu Sans"/>
              </a:rPr>
              <a:t> </a:t>
            </a:r>
            <a:r>
              <a:rPr sz="1300" spc="-35" dirty="0">
                <a:latin typeface="DejaVu Sans"/>
                <a:cs typeface="DejaVu Sans"/>
              </a:rPr>
              <a:t>cos</a:t>
            </a:r>
            <a:r>
              <a:rPr sz="1300" spc="-114" dirty="0">
                <a:latin typeface="DejaVu Sans"/>
                <a:cs typeface="DejaVu Sans"/>
              </a:rPr>
              <a:t> </a:t>
            </a:r>
            <a:r>
              <a:rPr sz="1300" spc="35" dirty="0">
                <a:latin typeface="DejaVu Sans"/>
                <a:cs typeface="DejaVu Sans"/>
              </a:rPr>
              <a:t>𝜃+𝛽)</a:t>
            </a:r>
            <a:endParaRPr sz="1300">
              <a:latin typeface="DejaVu Sans"/>
              <a:cs typeface="DejaVu Sans"/>
            </a:endParaRPr>
          </a:p>
          <a:p>
            <a:pPr marR="1137920" algn="ctr">
              <a:lnSpc>
                <a:spcPts val="1545"/>
              </a:lnSpc>
              <a:spcBef>
                <a:spcPts val="1595"/>
              </a:spcBef>
            </a:pPr>
            <a:r>
              <a:rPr sz="1300" spc="215" dirty="0">
                <a:latin typeface="DejaVu Sans"/>
                <a:cs typeface="DejaVu Sans"/>
              </a:rPr>
              <a:t>𝑁</a:t>
            </a:r>
            <a:endParaRPr sz="1300">
              <a:latin typeface="DejaVu Sans"/>
              <a:cs typeface="DejaVu Sans"/>
            </a:endParaRPr>
          </a:p>
          <a:p>
            <a:pPr marR="755015" algn="ctr">
              <a:lnSpc>
                <a:spcPts val="2145"/>
              </a:lnSpc>
            </a:pPr>
            <a:r>
              <a:rPr sz="2700" spc="52" baseline="-20061" dirty="0">
                <a:latin typeface="DejaVu Sans"/>
                <a:cs typeface="DejaVu Sans"/>
              </a:rPr>
              <a:t>𝐴𝐹 </a:t>
            </a:r>
            <a:r>
              <a:rPr sz="2700" spc="-247" baseline="-20061" dirty="0">
                <a:latin typeface="DejaVu Sans"/>
                <a:cs typeface="DejaVu Sans"/>
              </a:rPr>
              <a:t>= </a:t>
            </a:r>
            <a:r>
              <a:rPr sz="2700" spc="3262" baseline="-20061" dirty="0">
                <a:latin typeface="DejaVu Sans"/>
                <a:cs typeface="DejaVu Sans"/>
              </a:rPr>
              <a:t>෍</a:t>
            </a:r>
            <a:r>
              <a:rPr sz="2700" spc="-652" baseline="-20061" dirty="0">
                <a:latin typeface="DejaVu Sans"/>
                <a:cs typeface="DejaVu Sans"/>
              </a:rPr>
              <a:t> </a:t>
            </a:r>
            <a:r>
              <a:rPr sz="2700" spc="-22" baseline="-20061" dirty="0">
                <a:latin typeface="DejaVu Sans"/>
                <a:cs typeface="DejaVu Sans"/>
              </a:rPr>
              <a:t>𝑒</a:t>
            </a:r>
            <a:r>
              <a:rPr sz="1300" spc="-15" dirty="0">
                <a:latin typeface="DejaVu Sans"/>
                <a:cs typeface="DejaVu Sans"/>
              </a:rPr>
              <a:t>+𝑗(𝑛−1)𝜓</a:t>
            </a:r>
            <a:endParaRPr sz="1300">
              <a:latin typeface="DejaVu Sans"/>
              <a:cs typeface="DejaVu Sans"/>
            </a:endParaRPr>
          </a:p>
          <a:p>
            <a:pPr marR="1132840" algn="ctr">
              <a:lnSpc>
                <a:spcPct val="100000"/>
              </a:lnSpc>
              <a:spcBef>
                <a:spcPts val="1295"/>
              </a:spcBef>
            </a:pPr>
            <a:r>
              <a:rPr sz="1300" spc="-35" dirty="0">
                <a:latin typeface="DejaVu Sans"/>
                <a:cs typeface="DejaVu Sans"/>
              </a:rPr>
              <a:t>𝑛=1</a:t>
            </a:r>
            <a:endParaRPr sz="1300">
              <a:latin typeface="DejaVu Sans"/>
              <a:cs typeface="DejaVu Sans"/>
            </a:endParaRPr>
          </a:p>
          <a:p>
            <a:pPr marR="753745" algn="ctr">
              <a:lnSpc>
                <a:spcPct val="100000"/>
              </a:lnSpc>
              <a:spcBef>
                <a:spcPts val="1005"/>
              </a:spcBef>
            </a:pPr>
            <a:r>
              <a:rPr sz="1800" spc="185" dirty="0">
                <a:latin typeface="DejaVu Sans"/>
                <a:cs typeface="DejaVu Sans"/>
              </a:rPr>
              <a:t>𝜓</a:t>
            </a:r>
            <a:r>
              <a:rPr sz="1800" spc="-295" dirty="0">
                <a:latin typeface="DejaVu Sans"/>
                <a:cs typeface="DejaVu Sans"/>
              </a:rPr>
              <a:t> </a:t>
            </a:r>
            <a:r>
              <a:rPr sz="1800" spc="-165" dirty="0">
                <a:latin typeface="DejaVu Sans"/>
                <a:cs typeface="DejaVu Sans"/>
              </a:rPr>
              <a:t>= </a:t>
            </a:r>
            <a:r>
              <a:rPr sz="1800" spc="-65" dirty="0">
                <a:latin typeface="DejaVu Sans"/>
                <a:cs typeface="DejaVu Sans"/>
              </a:rPr>
              <a:t>𝑘𝑑 </a:t>
            </a:r>
            <a:r>
              <a:rPr sz="1800" spc="-175" dirty="0">
                <a:latin typeface="DejaVu Sans"/>
                <a:cs typeface="DejaVu Sans"/>
              </a:rPr>
              <a:t>cos </a:t>
            </a:r>
            <a:r>
              <a:rPr sz="1800" spc="-70" dirty="0">
                <a:latin typeface="DejaVu Sans"/>
                <a:cs typeface="DejaVu Sans"/>
              </a:rPr>
              <a:t>𝜃 </a:t>
            </a:r>
            <a:r>
              <a:rPr sz="1800" spc="-165" dirty="0">
                <a:latin typeface="DejaVu Sans"/>
                <a:cs typeface="DejaVu Sans"/>
              </a:rPr>
              <a:t>+ </a:t>
            </a:r>
            <a:r>
              <a:rPr sz="1800" spc="10" dirty="0">
                <a:latin typeface="DejaVu Sans"/>
                <a:cs typeface="DejaVu Sans"/>
              </a:rPr>
              <a:t>𝛽</a:t>
            </a:r>
            <a:endParaRPr sz="18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975360" marR="92075" algn="just">
              <a:lnSpc>
                <a:spcPct val="99700"/>
              </a:lnSpc>
            </a:pPr>
            <a:r>
              <a:rPr sz="2000" spc="-165" dirty="0">
                <a:latin typeface="DejaVu Sans"/>
                <a:cs typeface="DejaVu Sans"/>
              </a:rPr>
              <a:t>Multiplying </a:t>
            </a:r>
            <a:r>
              <a:rPr sz="2000" i="1" spc="-105" dirty="0">
                <a:latin typeface="Trebuchet MS"/>
                <a:cs typeface="Trebuchet MS"/>
              </a:rPr>
              <a:t>AF </a:t>
            </a:r>
            <a:r>
              <a:rPr sz="2000" spc="-260" dirty="0">
                <a:latin typeface="DejaVu Sans"/>
                <a:cs typeface="DejaVu Sans"/>
              </a:rPr>
              <a:t>by </a:t>
            </a:r>
            <a:r>
              <a:rPr sz="2000" spc="-40" dirty="0">
                <a:latin typeface="DejaVu Sans"/>
                <a:cs typeface="DejaVu Sans"/>
              </a:rPr>
              <a:t>𝑒</a:t>
            </a:r>
            <a:r>
              <a:rPr sz="2175" spc="-60" baseline="28735" dirty="0">
                <a:latin typeface="DejaVu Sans"/>
                <a:cs typeface="DejaVu Sans"/>
              </a:rPr>
              <a:t>+𝑗𝜓 </a:t>
            </a:r>
            <a:r>
              <a:rPr sz="2000" spc="-240" dirty="0">
                <a:latin typeface="DejaVu Sans"/>
                <a:cs typeface="DejaVu Sans"/>
              </a:rPr>
              <a:t>and </a:t>
            </a:r>
            <a:r>
              <a:rPr sz="2000" spc="-210" dirty="0">
                <a:latin typeface="DejaVu Sans"/>
                <a:cs typeface="DejaVu Sans"/>
              </a:rPr>
              <a:t>subtracting </a:t>
            </a:r>
            <a:r>
              <a:rPr sz="2000" i="1" spc="-100" dirty="0">
                <a:latin typeface="Trebuchet MS"/>
                <a:cs typeface="Trebuchet MS"/>
              </a:rPr>
              <a:t>AF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180" dirty="0">
                <a:latin typeface="DejaVu Sans"/>
                <a:cs typeface="DejaVu Sans"/>
              </a:rPr>
              <a:t>this  </a:t>
            </a:r>
            <a:r>
              <a:rPr sz="2000" spc="-190" dirty="0">
                <a:latin typeface="DejaVu Sans"/>
                <a:cs typeface="DejaVu Sans"/>
              </a:rPr>
              <a:t>product, </a:t>
            </a:r>
            <a:r>
              <a:rPr sz="2000" spc="-229" dirty="0">
                <a:latin typeface="DejaVu Sans"/>
                <a:cs typeface="DejaVu Sans"/>
              </a:rPr>
              <a:t>we </a:t>
            </a:r>
            <a:r>
              <a:rPr sz="2000" spc="-250" dirty="0">
                <a:latin typeface="DejaVu Sans"/>
                <a:cs typeface="DejaVu Sans"/>
              </a:rPr>
              <a:t>can </a:t>
            </a:r>
            <a:r>
              <a:rPr sz="2000" spc="-195" dirty="0">
                <a:latin typeface="DejaVu Sans"/>
                <a:cs typeface="DejaVu Sans"/>
              </a:rPr>
              <a:t>arrive </a:t>
            </a:r>
            <a:r>
              <a:rPr sz="2000" spc="-160" dirty="0">
                <a:latin typeface="DejaVu Sans"/>
                <a:cs typeface="DejaVu Sans"/>
              </a:rPr>
              <a:t>in </a:t>
            </a:r>
            <a:r>
              <a:rPr sz="2000" spc="-190" dirty="0">
                <a:latin typeface="DejaVu Sans"/>
                <a:cs typeface="DejaVu Sans"/>
              </a:rPr>
              <a:t>the </a:t>
            </a:r>
            <a:r>
              <a:rPr sz="2000" spc="-220" dirty="0">
                <a:latin typeface="DejaVu Sans"/>
                <a:cs typeface="DejaVu Sans"/>
              </a:rPr>
              <a:t>expression </a:t>
            </a:r>
            <a:r>
              <a:rPr sz="2000" spc="-145" dirty="0">
                <a:latin typeface="DejaVu Sans"/>
                <a:cs typeface="DejaVu Sans"/>
              </a:rPr>
              <a:t>for </a:t>
            </a:r>
            <a:r>
              <a:rPr sz="2000" spc="-200" dirty="0">
                <a:latin typeface="DejaVu Sans"/>
                <a:cs typeface="DejaVu Sans"/>
              </a:rPr>
              <a:t>the  </a:t>
            </a:r>
            <a:r>
              <a:rPr sz="2000" spc="-210" dirty="0">
                <a:latin typeface="DejaVu Sans"/>
                <a:cs typeface="DejaVu Sans"/>
              </a:rPr>
              <a:t>Normalized </a:t>
            </a:r>
            <a:r>
              <a:rPr sz="2000" spc="-220" dirty="0">
                <a:latin typeface="DejaVu Sans"/>
                <a:cs typeface="DejaVu Sans"/>
              </a:rPr>
              <a:t>Array</a:t>
            </a:r>
            <a:r>
              <a:rPr sz="2000" spc="-160" dirty="0">
                <a:latin typeface="DejaVu Sans"/>
                <a:cs typeface="DejaVu Sans"/>
              </a:rPr>
              <a:t> </a:t>
            </a:r>
            <a:r>
              <a:rPr sz="2000" spc="-195" dirty="0">
                <a:latin typeface="DejaVu Sans"/>
                <a:cs typeface="DejaVu Sans"/>
              </a:rPr>
              <a:t>Factor: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83077" y="5451888"/>
            <a:ext cx="5485130" cy="816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maximum value </a:t>
            </a:r>
            <a:r>
              <a:rPr sz="1800" dirty="0">
                <a:latin typeface="Arial"/>
                <a:cs typeface="Arial"/>
              </a:rPr>
              <a:t>of the </a:t>
            </a:r>
            <a:r>
              <a:rPr sz="1800" spc="-5" dirty="0">
                <a:latin typeface="Arial"/>
                <a:cs typeface="Arial"/>
              </a:rPr>
              <a:t>function </a:t>
            </a:r>
            <a:r>
              <a:rPr sz="1800" i="1" spc="-5" dirty="0">
                <a:latin typeface="Arial"/>
                <a:cs typeface="Arial"/>
              </a:rPr>
              <a:t>AF </a:t>
            </a:r>
            <a:r>
              <a:rPr sz="1800" spc="-5" dirty="0">
                <a:latin typeface="Arial"/>
                <a:cs typeface="Arial"/>
              </a:rPr>
              <a:t>occurs in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900" spc="-140" dirty="0">
                <a:latin typeface="DejaVu Sans"/>
                <a:cs typeface="DejaVu Sans"/>
              </a:rPr>
              <a:t>𝜓=0</a:t>
            </a:r>
            <a:r>
              <a:rPr sz="1800" spc="-140" dirty="0">
                <a:latin typeface="DejaVu Sans"/>
                <a:cs typeface="DejaVu Sans"/>
              </a:rPr>
              <a:t>.</a:t>
            </a:r>
            <a:endParaRPr sz="1800">
              <a:latin typeface="DejaVu Sans"/>
              <a:cs typeface="DejaVu Sans"/>
            </a:endParaRPr>
          </a:p>
          <a:p>
            <a:pPr marL="1500505">
              <a:lnSpc>
                <a:spcPct val="100000"/>
              </a:lnSpc>
              <a:spcBef>
                <a:spcPts val="1789"/>
              </a:spcBef>
            </a:pPr>
            <a:r>
              <a:rPr sz="1800" spc="10" dirty="0">
                <a:latin typeface="DejaVu Sans"/>
                <a:cs typeface="DejaVu Sans"/>
              </a:rPr>
              <a:t>𝛽 </a:t>
            </a:r>
            <a:r>
              <a:rPr sz="1800" spc="-165" dirty="0">
                <a:latin typeface="DejaVu Sans"/>
                <a:cs typeface="DejaVu Sans"/>
              </a:rPr>
              <a:t>= </a:t>
            </a:r>
            <a:r>
              <a:rPr sz="1800" spc="-95" dirty="0">
                <a:latin typeface="DejaVu Sans"/>
                <a:cs typeface="DejaVu Sans"/>
              </a:rPr>
              <a:t>−𝑘𝑑 </a:t>
            </a:r>
            <a:r>
              <a:rPr sz="1800" spc="-210" dirty="0">
                <a:latin typeface="DejaVu Sans"/>
                <a:cs typeface="DejaVu Sans"/>
              </a:rPr>
              <a:t>𝑐𝑜𝑠</a:t>
            </a:r>
            <a:r>
              <a:rPr sz="1800" spc="-320" dirty="0">
                <a:latin typeface="DejaVu Sans"/>
                <a:cs typeface="DejaVu Sans"/>
              </a:rPr>
              <a:t> </a:t>
            </a:r>
            <a:r>
              <a:rPr sz="1800" spc="-95" dirty="0">
                <a:latin typeface="DejaVu Sans"/>
                <a:cs typeface="DejaVu Sans"/>
              </a:rPr>
              <a:t>𝜃</a:t>
            </a:r>
            <a:r>
              <a:rPr sz="1950" spc="-142" baseline="-14957" dirty="0">
                <a:latin typeface="DejaVu Sans"/>
                <a:cs typeface="DejaVu Sans"/>
              </a:rPr>
              <a:t>0</a:t>
            </a:r>
            <a:endParaRPr sz="1950" baseline="-14957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7260" y="231089"/>
            <a:ext cx="47802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30" dirty="0"/>
              <a:t>Mathematical</a:t>
            </a:r>
            <a:r>
              <a:rPr sz="4400" spc="-480" dirty="0"/>
              <a:t> </a:t>
            </a:r>
            <a:r>
              <a:rPr sz="4400" spc="-325" dirty="0"/>
              <a:t>Model</a:t>
            </a:r>
            <a:endParaRPr sz="440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4156" y="1262888"/>
            <a:ext cx="3155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4965" algn="l"/>
                <a:tab pos="355600" algn="l"/>
                <a:tab pos="2050414" algn="l"/>
              </a:tabLst>
            </a:pPr>
            <a:r>
              <a:rPr sz="2400" spc="-220" dirty="0">
                <a:latin typeface="DejaVu Sans"/>
                <a:cs typeface="DejaVu Sans"/>
              </a:rPr>
              <a:t>Correlation	</a:t>
            </a:r>
            <a:r>
              <a:rPr sz="2400" spc="-260" dirty="0">
                <a:latin typeface="DejaVu Sans"/>
                <a:cs typeface="DejaVu Sans"/>
              </a:rPr>
              <a:t>between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9583" y="1262888"/>
            <a:ext cx="31432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8305" algn="l"/>
              </a:tabLst>
            </a:pPr>
            <a:r>
              <a:rPr sz="2400" spc="-420" dirty="0">
                <a:latin typeface="DejaVu Sans"/>
                <a:cs typeface="DejaVu Sans"/>
              </a:rPr>
              <a:t>g</a:t>
            </a:r>
            <a:r>
              <a:rPr sz="2400" spc="-285" dirty="0">
                <a:latin typeface="DejaVu Sans"/>
                <a:cs typeface="DejaVu Sans"/>
              </a:rPr>
              <a:t>eog</a:t>
            </a:r>
            <a:r>
              <a:rPr sz="2400" spc="-229" dirty="0">
                <a:latin typeface="DejaVu Sans"/>
                <a:cs typeface="DejaVu Sans"/>
              </a:rPr>
              <a:t>r</a:t>
            </a:r>
            <a:r>
              <a:rPr sz="2400" spc="-295" dirty="0">
                <a:latin typeface="DejaVu Sans"/>
                <a:cs typeface="DejaVu Sans"/>
              </a:rPr>
              <a:t>ap</a:t>
            </a:r>
            <a:r>
              <a:rPr sz="2400" spc="-270" dirty="0">
                <a:latin typeface="DejaVu Sans"/>
                <a:cs typeface="DejaVu Sans"/>
              </a:rPr>
              <a:t>h</a:t>
            </a:r>
            <a:r>
              <a:rPr sz="2400" spc="-130" dirty="0">
                <a:latin typeface="DejaVu Sans"/>
                <a:cs typeface="DejaVu Sans"/>
              </a:rPr>
              <a:t>i</a:t>
            </a:r>
            <a:r>
              <a:rPr sz="2400" spc="-305" dirty="0">
                <a:latin typeface="DejaVu Sans"/>
                <a:cs typeface="DejaVu Sans"/>
              </a:rPr>
              <a:t>c</a:t>
            </a:r>
            <a:r>
              <a:rPr sz="2400" dirty="0">
                <a:latin typeface="DejaVu Sans"/>
                <a:cs typeface="DejaVu Sans"/>
              </a:rPr>
              <a:t>	</a:t>
            </a:r>
            <a:r>
              <a:rPr sz="2400" spc="-325" dirty="0">
                <a:latin typeface="DejaVu Sans"/>
                <a:cs typeface="DejaVu Sans"/>
              </a:rPr>
              <a:t>c</a:t>
            </a:r>
            <a:r>
              <a:rPr sz="2400" spc="-210" dirty="0">
                <a:latin typeface="DejaVu Sans"/>
                <a:cs typeface="DejaVu Sans"/>
              </a:rPr>
              <a:t>o</a:t>
            </a:r>
            <a:r>
              <a:rPr sz="2400" spc="-220" dirty="0">
                <a:latin typeface="DejaVu Sans"/>
                <a:cs typeface="DejaVu Sans"/>
              </a:rPr>
              <a:t>o</a:t>
            </a:r>
            <a:r>
              <a:rPr sz="2400" spc="-185" dirty="0">
                <a:latin typeface="DejaVu Sans"/>
                <a:cs typeface="DejaVu Sans"/>
              </a:rPr>
              <a:t>r</a:t>
            </a:r>
            <a:r>
              <a:rPr sz="2400" spc="-235" dirty="0">
                <a:latin typeface="DejaVu Sans"/>
                <a:cs typeface="DejaVu Sans"/>
              </a:rPr>
              <a:t>din</a:t>
            </a:r>
            <a:r>
              <a:rPr sz="2400" spc="-300" dirty="0">
                <a:latin typeface="DejaVu Sans"/>
                <a:cs typeface="DejaVu Sans"/>
              </a:rPr>
              <a:t>a</a:t>
            </a:r>
            <a:r>
              <a:rPr sz="2400" spc="-165" dirty="0">
                <a:latin typeface="DejaVu Sans"/>
                <a:cs typeface="DejaVu Sans"/>
              </a:rPr>
              <a:t>t</a:t>
            </a:r>
            <a:r>
              <a:rPr sz="2400" spc="-300" dirty="0">
                <a:latin typeface="DejaVu Sans"/>
                <a:cs typeface="DejaVu Sans"/>
              </a:rPr>
              <a:t>es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54645" y="1262888"/>
            <a:ext cx="1209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3590" algn="l"/>
              </a:tabLst>
            </a:pPr>
            <a:r>
              <a:rPr sz="2400" spc="-285" dirty="0">
                <a:latin typeface="DejaVu Sans"/>
                <a:cs typeface="DejaVu Sans"/>
              </a:rPr>
              <a:t>and	</a:t>
            </a:r>
            <a:r>
              <a:rPr sz="2400" spc="-155" dirty="0">
                <a:latin typeface="DejaVu Sans"/>
                <a:cs typeface="DejaVu Sans"/>
              </a:rPr>
              <a:t>t</a:t>
            </a:r>
            <a:r>
              <a:rPr sz="2400" spc="-280" dirty="0">
                <a:latin typeface="DejaVu Sans"/>
                <a:cs typeface="DejaVu Sans"/>
              </a:rPr>
              <a:t>he</a:t>
            </a:r>
            <a:endParaRPr sz="24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4156" y="1628343"/>
            <a:ext cx="8072755" cy="4513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400" spc="-270" dirty="0">
                <a:latin typeface="DejaVu Sans"/>
                <a:cs typeface="DejaVu Sans"/>
              </a:rPr>
              <a:t>mathematical </a:t>
            </a:r>
            <a:r>
              <a:rPr sz="2400" spc="-260" dirty="0">
                <a:latin typeface="DejaVu Sans"/>
                <a:cs typeface="DejaVu Sans"/>
              </a:rPr>
              <a:t>model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70" dirty="0">
                <a:latin typeface="DejaVu Sans"/>
                <a:cs typeface="DejaVu Sans"/>
              </a:rPr>
              <a:t>antenna</a:t>
            </a:r>
            <a:r>
              <a:rPr sz="2400" spc="-245" dirty="0">
                <a:latin typeface="DejaVu Sans"/>
                <a:cs typeface="DejaVu Sans"/>
              </a:rPr>
              <a:t> </a:t>
            </a:r>
            <a:r>
              <a:rPr sz="2400" spc="-280" dirty="0">
                <a:latin typeface="DejaVu Sans"/>
                <a:cs typeface="DejaVu Sans"/>
              </a:rPr>
              <a:t>array.</a:t>
            </a:r>
            <a:endParaRPr sz="2400">
              <a:latin typeface="DejaVu Sans"/>
              <a:cs typeface="DejaVu San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2400" spc="-204" dirty="0">
                <a:latin typeface="DejaVu Sans"/>
                <a:cs typeface="DejaVu Sans"/>
              </a:rPr>
              <a:t>Input </a:t>
            </a:r>
            <a:r>
              <a:rPr sz="2400" spc="-280" dirty="0">
                <a:latin typeface="DejaVu Sans"/>
                <a:cs typeface="DejaVu Sans"/>
              </a:rPr>
              <a:t>parameters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29" dirty="0">
                <a:latin typeface="DejaVu Sans"/>
                <a:cs typeface="DejaVu Sans"/>
              </a:rPr>
              <a:t>the</a:t>
            </a:r>
            <a:r>
              <a:rPr sz="2400" spc="-280" dirty="0">
                <a:latin typeface="DejaVu Sans"/>
                <a:cs typeface="DejaVu Sans"/>
              </a:rPr>
              <a:t> </a:t>
            </a:r>
            <a:r>
              <a:rPr sz="2400" spc="-200" dirty="0">
                <a:latin typeface="DejaVu Sans"/>
                <a:cs typeface="DejaVu Sans"/>
              </a:rPr>
              <a:t>controller:</a:t>
            </a:r>
            <a:endParaRPr sz="2400">
              <a:latin typeface="DejaVu Sans"/>
              <a:cs typeface="DejaVu Sans"/>
            </a:endParaRPr>
          </a:p>
          <a:p>
            <a:pPr marL="756285" lvl="1" indent="-286385">
              <a:lnSpc>
                <a:spcPct val="100000"/>
              </a:lnSpc>
              <a:spcBef>
                <a:spcPts val="509"/>
              </a:spcBef>
              <a:buFont typeface="Wingdings"/>
              <a:buChar char=""/>
              <a:tabLst>
                <a:tab pos="756285" algn="l"/>
                <a:tab pos="756920" algn="l"/>
                <a:tab pos="2065655" algn="l"/>
                <a:tab pos="3404870" algn="l"/>
                <a:tab pos="3746500" algn="l"/>
                <a:tab pos="4224020" algn="l"/>
                <a:tab pos="4839335" algn="l"/>
                <a:tab pos="5765165" algn="l"/>
                <a:tab pos="6548120" algn="l"/>
                <a:tab pos="7022465" algn="l"/>
              </a:tabLst>
            </a:pPr>
            <a:r>
              <a:rPr sz="2000" spc="-295" dirty="0">
                <a:latin typeface="DejaVu Sans"/>
                <a:cs typeface="DejaVu Sans"/>
              </a:rPr>
              <a:t>G</a:t>
            </a:r>
            <a:r>
              <a:rPr sz="2000" spc="-235" dirty="0">
                <a:latin typeface="DejaVu Sans"/>
                <a:cs typeface="DejaVu Sans"/>
              </a:rPr>
              <a:t>eog</a:t>
            </a:r>
            <a:r>
              <a:rPr sz="2000" spc="-200" dirty="0">
                <a:latin typeface="DejaVu Sans"/>
                <a:cs typeface="DejaVu Sans"/>
              </a:rPr>
              <a:t>r</a:t>
            </a:r>
            <a:r>
              <a:rPr sz="2000" spc="-240" dirty="0">
                <a:latin typeface="DejaVu Sans"/>
                <a:cs typeface="DejaVu Sans"/>
              </a:rPr>
              <a:t>a</a:t>
            </a:r>
            <a:r>
              <a:rPr sz="2000" spc="-254" dirty="0">
                <a:latin typeface="DejaVu Sans"/>
                <a:cs typeface="DejaVu Sans"/>
              </a:rPr>
              <a:t>p</a:t>
            </a:r>
            <a:r>
              <a:rPr sz="2000" spc="-180" dirty="0">
                <a:latin typeface="DejaVu Sans"/>
                <a:cs typeface="DejaVu Sans"/>
              </a:rPr>
              <a:t>hi</a:t>
            </a:r>
            <a:r>
              <a:rPr sz="2000" spc="-215" dirty="0">
                <a:latin typeface="DejaVu Sans"/>
                <a:cs typeface="DejaVu Sans"/>
              </a:rPr>
              <a:t>c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275" dirty="0">
                <a:latin typeface="DejaVu Sans"/>
                <a:cs typeface="DejaVu Sans"/>
              </a:rPr>
              <a:t>c</a:t>
            </a:r>
            <a:r>
              <a:rPr sz="2000" spc="-185" dirty="0">
                <a:latin typeface="DejaVu Sans"/>
                <a:cs typeface="DejaVu Sans"/>
              </a:rPr>
              <a:t>o</a:t>
            </a:r>
            <a:r>
              <a:rPr sz="2000" spc="-180" dirty="0">
                <a:latin typeface="DejaVu Sans"/>
                <a:cs typeface="DejaVu Sans"/>
              </a:rPr>
              <a:t>o</a:t>
            </a:r>
            <a:r>
              <a:rPr sz="2000" spc="-155" dirty="0">
                <a:latin typeface="DejaVu Sans"/>
                <a:cs typeface="DejaVu Sans"/>
              </a:rPr>
              <a:t>r</a:t>
            </a:r>
            <a:r>
              <a:rPr sz="2000" spc="-195" dirty="0">
                <a:latin typeface="DejaVu Sans"/>
                <a:cs typeface="DejaVu Sans"/>
              </a:rPr>
              <a:t>din</a:t>
            </a:r>
            <a:r>
              <a:rPr sz="2000" spc="-254" dirty="0">
                <a:latin typeface="DejaVu Sans"/>
                <a:cs typeface="DejaVu Sans"/>
              </a:rPr>
              <a:t>a</a:t>
            </a:r>
            <a:r>
              <a:rPr sz="2000" spc="-140" dirty="0">
                <a:latin typeface="DejaVu Sans"/>
                <a:cs typeface="DejaVu Sans"/>
              </a:rPr>
              <a:t>t</a:t>
            </a:r>
            <a:r>
              <a:rPr sz="2000" spc="-245" dirty="0">
                <a:latin typeface="DejaVu Sans"/>
                <a:cs typeface="DejaVu Sans"/>
              </a:rPr>
              <a:t>es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130" dirty="0">
                <a:latin typeface="DejaVu Sans"/>
                <a:cs typeface="DejaVu Sans"/>
              </a:rPr>
              <a:t>of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105" dirty="0">
                <a:latin typeface="DejaVu Sans"/>
                <a:cs typeface="DejaVu Sans"/>
              </a:rPr>
              <a:t>t</a:t>
            </a:r>
            <a:r>
              <a:rPr sz="2000" spc="-235" dirty="0">
                <a:latin typeface="DejaVu Sans"/>
                <a:cs typeface="DejaVu Sans"/>
              </a:rPr>
              <a:t>h</a:t>
            </a:r>
            <a:r>
              <a:rPr sz="2000" spc="-220" dirty="0">
                <a:latin typeface="DejaVu Sans"/>
                <a:cs typeface="DejaVu Sans"/>
              </a:rPr>
              <a:t>e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260" dirty="0">
                <a:latin typeface="DejaVu Sans"/>
                <a:cs typeface="DejaVu Sans"/>
              </a:rPr>
              <a:t>Base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290" dirty="0">
                <a:latin typeface="DejaVu Sans"/>
                <a:cs typeface="DejaVu Sans"/>
              </a:rPr>
              <a:t>S</a:t>
            </a:r>
            <a:r>
              <a:rPr sz="2000" spc="-204" dirty="0">
                <a:latin typeface="DejaVu Sans"/>
                <a:cs typeface="DejaVu Sans"/>
              </a:rPr>
              <a:t>t</a:t>
            </a:r>
            <a:r>
              <a:rPr sz="2000" spc="-290" dirty="0">
                <a:latin typeface="DejaVu Sans"/>
                <a:cs typeface="DejaVu Sans"/>
              </a:rPr>
              <a:t>a</a:t>
            </a:r>
            <a:r>
              <a:rPr sz="2000" spc="-105" dirty="0">
                <a:latin typeface="DejaVu Sans"/>
                <a:cs typeface="DejaVu Sans"/>
              </a:rPr>
              <a:t>t</a:t>
            </a:r>
            <a:r>
              <a:rPr sz="2000" spc="-95" dirty="0">
                <a:latin typeface="DejaVu Sans"/>
                <a:cs typeface="DejaVu Sans"/>
              </a:rPr>
              <a:t>i</a:t>
            </a:r>
            <a:r>
              <a:rPr sz="2000" spc="-210" dirty="0">
                <a:latin typeface="DejaVu Sans"/>
                <a:cs typeface="DejaVu Sans"/>
              </a:rPr>
              <a:t>on</a:t>
            </a:r>
            <a:r>
              <a:rPr sz="2000" spc="-105" dirty="0">
                <a:latin typeface="DejaVu Sans"/>
                <a:cs typeface="DejaVu Sans"/>
              </a:rPr>
              <a:t>,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215" dirty="0">
                <a:latin typeface="DejaVu Sans"/>
                <a:cs typeface="DejaVu Sans"/>
              </a:rPr>
              <a:t>w</a:t>
            </a:r>
            <a:r>
              <a:rPr sz="2000" spc="-220" dirty="0">
                <a:latin typeface="DejaVu Sans"/>
                <a:cs typeface="DejaVu Sans"/>
              </a:rPr>
              <a:t>he</a:t>
            </a:r>
            <a:r>
              <a:rPr sz="2000" spc="-175" dirty="0">
                <a:latin typeface="DejaVu Sans"/>
                <a:cs typeface="DejaVu Sans"/>
              </a:rPr>
              <a:t>r</a:t>
            </a:r>
            <a:r>
              <a:rPr sz="2000" spc="-235" dirty="0">
                <a:latin typeface="DejaVu Sans"/>
                <a:cs typeface="DejaVu Sans"/>
              </a:rPr>
              <a:t>e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125" dirty="0">
                <a:latin typeface="DejaVu Sans"/>
                <a:cs typeface="DejaVu Sans"/>
              </a:rPr>
              <a:t>t</a:t>
            </a:r>
            <a:r>
              <a:rPr sz="2000" spc="-215" dirty="0">
                <a:latin typeface="DejaVu Sans"/>
                <a:cs typeface="DejaVu Sans"/>
              </a:rPr>
              <a:t>h</a:t>
            </a:r>
            <a:r>
              <a:rPr sz="2000" spc="-235" dirty="0">
                <a:latin typeface="DejaVu Sans"/>
                <a:cs typeface="DejaVu Sans"/>
              </a:rPr>
              <a:t>e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95" dirty="0">
                <a:latin typeface="DejaVu Sans"/>
                <a:cs typeface="DejaVu Sans"/>
              </a:rPr>
              <a:t>i</a:t>
            </a:r>
            <a:r>
              <a:rPr sz="2000" spc="-245" dirty="0">
                <a:latin typeface="DejaVu Sans"/>
                <a:cs typeface="DejaVu Sans"/>
              </a:rPr>
              <a:t>n</a:t>
            </a:r>
            <a:r>
              <a:rPr sz="2000" spc="-140" dirty="0">
                <a:latin typeface="DejaVu Sans"/>
                <a:cs typeface="DejaVu Sans"/>
              </a:rPr>
              <a:t>t</a:t>
            </a:r>
            <a:r>
              <a:rPr sz="2000" spc="-229" dirty="0">
                <a:latin typeface="DejaVu Sans"/>
                <a:cs typeface="DejaVu Sans"/>
              </a:rPr>
              <a:t>e</a:t>
            </a:r>
            <a:r>
              <a:rPr sz="2000" spc="-95" dirty="0">
                <a:latin typeface="DejaVu Sans"/>
                <a:cs typeface="DejaVu Sans"/>
              </a:rPr>
              <a:t>l</a:t>
            </a:r>
            <a:r>
              <a:rPr sz="2000" spc="-100" dirty="0">
                <a:latin typeface="DejaVu Sans"/>
                <a:cs typeface="DejaVu Sans"/>
              </a:rPr>
              <a:t>l</a:t>
            </a:r>
            <a:r>
              <a:rPr sz="2000" spc="-110" dirty="0">
                <a:latin typeface="DejaVu Sans"/>
                <a:cs typeface="DejaVu Sans"/>
              </a:rPr>
              <a:t>i</a:t>
            </a:r>
            <a:r>
              <a:rPr sz="2000" spc="-340" dirty="0">
                <a:latin typeface="DejaVu Sans"/>
                <a:cs typeface="DejaVu Sans"/>
              </a:rPr>
              <a:t>g</a:t>
            </a:r>
            <a:r>
              <a:rPr sz="2000" spc="-220" dirty="0">
                <a:latin typeface="DejaVu Sans"/>
                <a:cs typeface="DejaVu Sans"/>
              </a:rPr>
              <a:t>e</a:t>
            </a:r>
            <a:r>
              <a:rPr sz="2000" spc="-254" dirty="0">
                <a:latin typeface="DejaVu Sans"/>
                <a:cs typeface="DejaVu Sans"/>
              </a:rPr>
              <a:t>n</a:t>
            </a:r>
            <a:r>
              <a:rPr sz="2000" spc="-114" dirty="0">
                <a:latin typeface="DejaVu Sans"/>
                <a:cs typeface="DejaVu Sans"/>
              </a:rPr>
              <a:t>t</a:t>
            </a:r>
            <a:endParaRPr sz="2000">
              <a:latin typeface="DejaVu Sans"/>
              <a:cs typeface="DejaVu Sans"/>
            </a:endParaRPr>
          </a:p>
          <a:p>
            <a:pPr marL="756285">
              <a:lnSpc>
                <a:spcPct val="100000"/>
              </a:lnSpc>
            </a:pPr>
            <a:r>
              <a:rPr sz="2000" spc="-225" dirty="0">
                <a:latin typeface="DejaVu Sans"/>
                <a:cs typeface="DejaVu Sans"/>
              </a:rPr>
              <a:t>antenna </a:t>
            </a:r>
            <a:r>
              <a:rPr sz="2000" spc="-229" dirty="0">
                <a:latin typeface="DejaVu Sans"/>
                <a:cs typeface="DejaVu Sans"/>
              </a:rPr>
              <a:t>array </a:t>
            </a:r>
            <a:r>
              <a:rPr sz="2000" spc="-270" dirty="0">
                <a:latin typeface="DejaVu Sans"/>
                <a:cs typeface="DejaVu Sans"/>
              </a:rPr>
              <a:t>system </a:t>
            </a:r>
            <a:r>
              <a:rPr sz="2000" spc="-130" dirty="0">
                <a:latin typeface="DejaVu Sans"/>
                <a:cs typeface="DejaVu Sans"/>
              </a:rPr>
              <a:t>will</a:t>
            </a:r>
            <a:r>
              <a:rPr sz="2000" spc="5" dirty="0">
                <a:latin typeface="DejaVu Sans"/>
                <a:cs typeface="DejaVu Sans"/>
              </a:rPr>
              <a:t> </a:t>
            </a:r>
            <a:r>
              <a:rPr sz="2000" spc="-195" dirty="0">
                <a:latin typeface="DejaVu Sans"/>
                <a:cs typeface="DejaVu Sans"/>
              </a:rPr>
              <a:t>be.</a:t>
            </a:r>
            <a:endParaRPr sz="2000">
              <a:latin typeface="DejaVu Sans"/>
              <a:cs typeface="DejaVu Sans"/>
            </a:endParaRPr>
          </a:p>
          <a:p>
            <a:pPr marL="756285" marR="7620" lvl="1" indent="-286385">
              <a:lnSpc>
                <a:spcPct val="100000"/>
              </a:lnSpc>
              <a:spcBef>
                <a:spcPts val="480"/>
              </a:spcBef>
              <a:buFont typeface="Wingdings"/>
              <a:buChar char=""/>
              <a:tabLst>
                <a:tab pos="756285" algn="l"/>
                <a:tab pos="756920" algn="l"/>
              </a:tabLst>
            </a:pPr>
            <a:r>
              <a:rPr sz="2000" spc="-229" dirty="0">
                <a:latin typeface="DejaVu Sans"/>
                <a:cs typeface="DejaVu Sans"/>
              </a:rPr>
              <a:t>Geographic </a:t>
            </a:r>
            <a:r>
              <a:rPr sz="2000" spc="-204" dirty="0">
                <a:latin typeface="DejaVu Sans"/>
                <a:cs typeface="DejaVu Sans"/>
              </a:rPr>
              <a:t>coordinates </a:t>
            </a:r>
            <a:r>
              <a:rPr sz="2000" spc="-135" dirty="0">
                <a:latin typeface="DejaVu Sans"/>
                <a:cs typeface="DejaVu Sans"/>
              </a:rPr>
              <a:t>of </a:t>
            </a:r>
            <a:r>
              <a:rPr sz="2000" spc="-190" dirty="0">
                <a:latin typeface="DejaVu Sans"/>
                <a:cs typeface="DejaVu Sans"/>
              </a:rPr>
              <a:t>the </a:t>
            </a:r>
            <a:r>
              <a:rPr sz="2000" spc="-215" dirty="0">
                <a:latin typeface="DejaVu Sans"/>
                <a:cs typeface="DejaVu Sans"/>
              </a:rPr>
              <a:t>remote </a:t>
            </a:r>
            <a:r>
              <a:rPr sz="2000" spc="-229" dirty="0">
                <a:latin typeface="DejaVu Sans"/>
                <a:cs typeface="DejaVu Sans"/>
              </a:rPr>
              <a:t>devices </a:t>
            </a:r>
            <a:r>
              <a:rPr sz="2000" spc="-210" dirty="0">
                <a:latin typeface="DejaVu Sans"/>
                <a:cs typeface="DejaVu Sans"/>
              </a:rPr>
              <a:t>where </a:t>
            </a:r>
            <a:r>
              <a:rPr sz="2000" spc="-229" dirty="0">
                <a:latin typeface="DejaVu Sans"/>
                <a:cs typeface="DejaVu Sans"/>
              </a:rPr>
              <a:t>we </a:t>
            </a:r>
            <a:r>
              <a:rPr sz="2000" spc="-245" dirty="0">
                <a:latin typeface="DejaVu Sans"/>
                <a:cs typeface="DejaVu Sans"/>
              </a:rPr>
              <a:t>must </a:t>
            </a:r>
            <a:r>
              <a:rPr sz="2000" spc="-180" dirty="0">
                <a:latin typeface="DejaVu Sans"/>
                <a:cs typeface="DejaVu Sans"/>
              </a:rPr>
              <a:t>direct  </a:t>
            </a:r>
            <a:r>
              <a:rPr sz="2000" spc="-190" dirty="0">
                <a:latin typeface="DejaVu Sans"/>
                <a:cs typeface="DejaVu Sans"/>
              </a:rPr>
              <a:t>the </a:t>
            </a:r>
            <a:r>
              <a:rPr sz="2000" spc="-285" dirty="0">
                <a:latin typeface="DejaVu Sans"/>
                <a:cs typeface="DejaVu Sans"/>
              </a:rPr>
              <a:t>maximum </a:t>
            </a:r>
            <a:r>
              <a:rPr sz="2000" spc="-229" dirty="0">
                <a:latin typeface="DejaVu Sans"/>
                <a:cs typeface="DejaVu Sans"/>
              </a:rPr>
              <a:t>array</a:t>
            </a:r>
            <a:r>
              <a:rPr sz="2000" spc="-425" dirty="0">
                <a:latin typeface="DejaVu Sans"/>
                <a:cs typeface="DejaVu Sans"/>
              </a:rPr>
              <a:t> </a:t>
            </a:r>
            <a:r>
              <a:rPr sz="2000" spc="-220" dirty="0">
                <a:latin typeface="DejaVu Sans"/>
                <a:cs typeface="DejaVu Sans"/>
              </a:rPr>
              <a:t>power.</a:t>
            </a:r>
            <a:endParaRPr sz="2000">
              <a:latin typeface="DejaVu Sans"/>
              <a:cs typeface="DejaVu Sans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Wingdings"/>
              <a:buChar char=""/>
            </a:pPr>
            <a:endParaRPr sz="295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"/>
              <a:tabLst>
                <a:tab pos="355600" algn="l"/>
              </a:tabLst>
            </a:pPr>
            <a:r>
              <a:rPr sz="2400" spc="-190" dirty="0">
                <a:latin typeface="DejaVu Sans"/>
                <a:cs typeface="DejaVu Sans"/>
              </a:rPr>
              <a:t>With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20" dirty="0">
                <a:latin typeface="DejaVu Sans"/>
                <a:cs typeface="DejaVu Sans"/>
              </a:rPr>
              <a:t>information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15" dirty="0">
                <a:latin typeface="DejaVu Sans"/>
                <a:cs typeface="DejaVu Sans"/>
              </a:rPr>
              <a:t>location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380" dirty="0">
                <a:latin typeface="DejaVu Sans"/>
                <a:cs typeface="DejaVu Sans"/>
              </a:rPr>
              <a:t>BTS </a:t>
            </a:r>
            <a:r>
              <a:rPr sz="2400" spc="-285" dirty="0">
                <a:latin typeface="DejaVu Sans"/>
                <a:cs typeface="DejaVu Sans"/>
              </a:rPr>
              <a:t>and </a:t>
            </a:r>
            <a:r>
              <a:rPr sz="2400" spc="-229" dirty="0">
                <a:latin typeface="DejaVu Sans"/>
                <a:cs typeface="DejaVu Sans"/>
              </a:rPr>
              <a:t>the  </a:t>
            </a:r>
            <a:r>
              <a:rPr sz="2400" spc="-260" dirty="0">
                <a:latin typeface="DejaVu Sans"/>
                <a:cs typeface="DejaVu Sans"/>
              </a:rPr>
              <a:t>devices,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04" dirty="0">
                <a:latin typeface="DejaVu Sans"/>
                <a:cs typeface="DejaVu Sans"/>
              </a:rPr>
              <a:t>controller </a:t>
            </a:r>
            <a:r>
              <a:rPr sz="2400" spc="-265" dirty="0">
                <a:latin typeface="DejaVu Sans"/>
                <a:cs typeface="DejaVu Sans"/>
              </a:rPr>
              <a:t>converts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80" dirty="0">
                <a:latin typeface="DejaVu Sans"/>
                <a:cs typeface="DejaVu Sans"/>
              </a:rPr>
              <a:t>geographic </a:t>
            </a:r>
            <a:r>
              <a:rPr sz="2400" spc="-245" dirty="0">
                <a:latin typeface="DejaVu Sans"/>
                <a:cs typeface="DejaVu Sans"/>
              </a:rPr>
              <a:t>coordinates </a:t>
            </a:r>
            <a:r>
              <a:rPr sz="2400" spc="-195" dirty="0">
                <a:latin typeface="DejaVu Sans"/>
                <a:cs typeface="DejaVu Sans"/>
              </a:rPr>
              <a:t>to  </a:t>
            </a:r>
            <a:r>
              <a:rPr sz="2400" spc="-215" dirty="0">
                <a:latin typeface="DejaVu Sans"/>
                <a:cs typeface="DejaVu Sans"/>
              </a:rPr>
              <a:t>polar </a:t>
            </a:r>
            <a:r>
              <a:rPr sz="2400" spc="-245" dirty="0">
                <a:latin typeface="DejaVu Sans"/>
                <a:cs typeface="DejaVu Sans"/>
              </a:rPr>
              <a:t>coordinates </a:t>
            </a:r>
            <a:r>
              <a:rPr sz="2400" spc="-220" dirty="0">
                <a:latin typeface="DejaVu Sans"/>
                <a:cs typeface="DejaVu Sans"/>
              </a:rPr>
              <a:t>identifying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75" dirty="0">
                <a:latin typeface="DejaVu Sans"/>
                <a:cs typeface="DejaVu Sans"/>
              </a:rPr>
              <a:t>angle </a:t>
            </a:r>
            <a:r>
              <a:rPr sz="2400" spc="-204" dirty="0">
                <a:latin typeface="DejaVu Sans"/>
                <a:cs typeface="DejaVu Sans"/>
              </a:rPr>
              <a:t>θ</a:t>
            </a:r>
            <a:r>
              <a:rPr sz="2400" spc="-307" baseline="-20833" dirty="0">
                <a:latin typeface="DejaVu Sans"/>
                <a:cs typeface="DejaVu Sans"/>
              </a:rPr>
              <a:t>0 </a:t>
            </a:r>
            <a:r>
              <a:rPr sz="2400" spc="-250" dirty="0">
                <a:latin typeface="DejaVu Sans"/>
                <a:cs typeface="DejaVu Sans"/>
              </a:rPr>
              <a:t>where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270" dirty="0">
                <a:latin typeface="DejaVu Sans"/>
                <a:cs typeface="DejaVu Sans"/>
              </a:rPr>
              <a:t>device  </a:t>
            </a:r>
            <a:r>
              <a:rPr sz="2400" spc="-240" dirty="0">
                <a:latin typeface="DejaVu Sans"/>
                <a:cs typeface="DejaVu Sans"/>
              </a:rPr>
              <a:t>intended </a:t>
            </a:r>
            <a:r>
              <a:rPr sz="2400" spc="-185" dirty="0">
                <a:latin typeface="DejaVu Sans"/>
                <a:cs typeface="DejaVu Sans"/>
              </a:rPr>
              <a:t>to </a:t>
            </a:r>
            <a:r>
              <a:rPr sz="2400" spc="-220" dirty="0">
                <a:latin typeface="DejaVu Sans"/>
                <a:cs typeface="DejaVu Sans"/>
              </a:rPr>
              <a:t>direct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340" dirty="0">
                <a:latin typeface="DejaVu Sans"/>
                <a:cs typeface="DejaVu Sans"/>
              </a:rPr>
              <a:t>maximum </a:t>
            </a:r>
            <a:r>
              <a:rPr sz="2400" spc="-240" dirty="0">
                <a:latin typeface="DejaVu Sans"/>
                <a:cs typeface="DejaVu Sans"/>
              </a:rPr>
              <a:t>power </a:t>
            </a:r>
            <a:r>
              <a:rPr sz="2400" spc="-165" dirty="0">
                <a:latin typeface="DejaVu Sans"/>
                <a:cs typeface="DejaVu Sans"/>
              </a:rPr>
              <a:t>of </a:t>
            </a:r>
            <a:r>
              <a:rPr sz="2400" spc="-229" dirty="0">
                <a:latin typeface="DejaVu Sans"/>
                <a:cs typeface="DejaVu Sans"/>
              </a:rPr>
              <a:t>the </a:t>
            </a:r>
            <a:r>
              <a:rPr sz="2400" spc="-380" dirty="0">
                <a:latin typeface="DejaVu Sans"/>
                <a:cs typeface="DejaVu Sans"/>
              </a:rPr>
              <a:t>BTS </a:t>
            </a:r>
            <a:r>
              <a:rPr sz="2400" spc="-215" dirty="0">
                <a:latin typeface="DejaVu Sans"/>
                <a:cs typeface="DejaVu Sans"/>
              </a:rPr>
              <a:t>is</a:t>
            </a:r>
            <a:r>
              <a:rPr sz="2400" spc="-430" dirty="0">
                <a:latin typeface="DejaVu Sans"/>
                <a:cs typeface="DejaVu Sans"/>
              </a:rPr>
              <a:t> </a:t>
            </a:r>
            <a:r>
              <a:rPr sz="2400" spc="-235" dirty="0">
                <a:latin typeface="DejaVu Sans"/>
                <a:cs typeface="DejaVu Sans"/>
              </a:rPr>
              <a:t>located.</a:t>
            </a:r>
            <a:endParaRPr sz="2400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7260" y="231089"/>
            <a:ext cx="47802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430" dirty="0"/>
              <a:t>Mathematical</a:t>
            </a:r>
            <a:r>
              <a:rPr sz="4400" spc="-480" dirty="0"/>
              <a:t> </a:t>
            </a:r>
            <a:r>
              <a:rPr sz="4400" spc="-325" dirty="0"/>
              <a:t>Model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594156" y="1265936"/>
            <a:ext cx="20085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54965" algn="l"/>
                <a:tab pos="355600" algn="l"/>
                <a:tab pos="1739264" algn="l"/>
              </a:tabLst>
            </a:pPr>
            <a:r>
              <a:rPr sz="2000" spc="-220" dirty="0">
                <a:latin typeface="DejaVu Sans"/>
                <a:cs typeface="DejaVu Sans"/>
              </a:rPr>
              <a:t>Conside</a:t>
            </a:r>
            <a:r>
              <a:rPr sz="2000" spc="-165" dirty="0">
                <a:latin typeface="DejaVu Sans"/>
                <a:cs typeface="DejaVu Sans"/>
              </a:rPr>
              <a:t>r</a:t>
            </a:r>
            <a:r>
              <a:rPr sz="2000" spc="-215" dirty="0">
                <a:latin typeface="DejaVu Sans"/>
                <a:cs typeface="DejaVu Sans"/>
              </a:rPr>
              <a:t>ing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245" dirty="0">
                <a:latin typeface="DejaVu Sans"/>
                <a:cs typeface="DejaVu Sans"/>
              </a:rPr>
              <a:t>an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40279" y="1265936"/>
            <a:ext cx="42208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031875" algn="l"/>
                <a:tab pos="1387475" algn="l"/>
                <a:tab pos="1894839" algn="l"/>
                <a:tab pos="3371850" algn="l"/>
              </a:tabLst>
            </a:pPr>
            <a:r>
              <a:rPr sz="2000" spc="-220" dirty="0">
                <a:latin typeface="DejaVu Sans"/>
                <a:cs typeface="DejaVu Sans"/>
              </a:rPr>
              <a:t>element	</a:t>
            </a:r>
            <a:r>
              <a:rPr sz="2000" spc="-160" dirty="0">
                <a:latin typeface="DejaVu Sans"/>
                <a:cs typeface="DejaVu Sans"/>
              </a:rPr>
              <a:t>in	</a:t>
            </a:r>
            <a:r>
              <a:rPr sz="2000" spc="-190" dirty="0">
                <a:latin typeface="DejaVu Sans"/>
                <a:cs typeface="DejaVu Sans"/>
              </a:rPr>
              <a:t>the	</a:t>
            </a:r>
            <a:r>
              <a:rPr sz="2000" spc="-225" dirty="0">
                <a:latin typeface="DejaVu Sans"/>
                <a:cs typeface="DejaVu Sans"/>
              </a:rPr>
              <a:t>geographical	</a:t>
            </a:r>
            <a:r>
              <a:rPr sz="2000" spc="-175" dirty="0">
                <a:latin typeface="DejaVu Sans"/>
                <a:cs typeface="DejaVu Sans"/>
              </a:rPr>
              <a:t>position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99554" y="1265936"/>
            <a:ext cx="42925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75" dirty="0">
                <a:latin typeface="DejaVu Sans"/>
                <a:cs typeface="DejaVu Sans"/>
              </a:rPr>
              <a:t>(</a:t>
            </a:r>
            <a:r>
              <a:rPr sz="2000" spc="-114" dirty="0">
                <a:latin typeface="DejaVu Sans"/>
                <a:cs typeface="DejaVu Sans"/>
              </a:rPr>
              <a:t>l</a:t>
            </a:r>
            <a:r>
              <a:rPr sz="2000" spc="-280" dirty="0">
                <a:latin typeface="DejaVu Sans"/>
                <a:cs typeface="DejaVu Sans"/>
              </a:rPr>
              <a:t>a</a:t>
            </a:r>
            <a:r>
              <a:rPr sz="2000" spc="-120" dirty="0">
                <a:latin typeface="DejaVu Sans"/>
                <a:cs typeface="DejaVu Sans"/>
              </a:rPr>
              <a:t>t</a:t>
            </a:r>
            <a:r>
              <a:rPr sz="2000" spc="-140" dirty="0">
                <a:latin typeface="DejaVu Sans"/>
                <a:cs typeface="DejaVu Sans"/>
              </a:rPr>
              <a:t>,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66481" y="1265936"/>
            <a:ext cx="10007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1985" algn="l"/>
              </a:tabLst>
            </a:pPr>
            <a:r>
              <a:rPr sz="2000" spc="-140" dirty="0">
                <a:latin typeface="DejaVu Sans"/>
                <a:cs typeface="DejaVu Sans"/>
              </a:rPr>
              <a:t>lo</a:t>
            </a:r>
            <a:r>
              <a:rPr sz="2000" spc="-204" dirty="0">
                <a:latin typeface="DejaVu Sans"/>
                <a:cs typeface="DejaVu Sans"/>
              </a:rPr>
              <a:t>n</a:t>
            </a:r>
            <a:r>
              <a:rPr sz="2000" spc="-155" dirty="0">
                <a:latin typeface="DejaVu Sans"/>
                <a:cs typeface="DejaVu Sans"/>
              </a:rPr>
              <a:t>),</a:t>
            </a:r>
            <a:r>
              <a:rPr sz="2000" dirty="0">
                <a:latin typeface="DejaVu Sans"/>
                <a:cs typeface="DejaVu Sans"/>
              </a:rPr>
              <a:t>	</a:t>
            </a:r>
            <a:r>
              <a:rPr sz="2000" spc="-190" dirty="0">
                <a:latin typeface="DejaVu Sans"/>
                <a:cs typeface="DejaVu Sans"/>
              </a:rPr>
              <a:t>the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7056" y="1570431"/>
            <a:ext cx="445897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215" dirty="0">
                <a:latin typeface="DejaVu Sans"/>
                <a:cs typeface="DejaVu Sans"/>
              </a:rPr>
              <a:t>conversion </a:t>
            </a:r>
            <a:r>
              <a:rPr sz="2000" spc="-155" dirty="0">
                <a:latin typeface="DejaVu Sans"/>
                <a:cs typeface="DejaVu Sans"/>
              </a:rPr>
              <a:t>to </a:t>
            </a:r>
            <a:r>
              <a:rPr sz="2000" spc="-190" dirty="0">
                <a:latin typeface="DejaVu Sans"/>
                <a:cs typeface="DejaVu Sans"/>
              </a:rPr>
              <a:t>the </a:t>
            </a:r>
            <a:r>
              <a:rPr sz="2000" spc="-270" dirty="0">
                <a:latin typeface="DejaVu Sans"/>
                <a:cs typeface="DejaVu Sans"/>
              </a:rPr>
              <a:t>system </a:t>
            </a:r>
            <a:r>
              <a:rPr sz="2000" spc="-185" dirty="0">
                <a:latin typeface="DejaVu Sans"/>
                <a:cs typeface="DejaVu Sans"/>
              </a:rPr>
              <a:t>(ϴ, </a:t>
            </a:r>
            <a:r>
              <a:rPr sz="2000" spc="-95" dirty="0">
                <a:latin typeface="DejaVu Sans"/>
                <a:cs typeface="DejaVu Sans"/>
              </a:rPr>
              <a:t>φ) </a:t>
            </a:r>
            <a:r>
              <a:rPr sz="2000" spc="-180" dirty="0">
                <a:latin typeface="DejaVu Sans"/>
                <a:cs typeface="DejaVu Sans"/>
              </a:rPr>
              <a:t>is </a:t>
            </a:r>
            <a:r>
              <a:rPr sz="2000" spc="-240" dirty="0">
                <a:latin typeface="DejaVu Sans"/>
                <a:cs typeface="DejaVu Sans"/>
              </a:rPr>
              <a:t>given</a:t>
            </a:r>
            <a:r>
              <a:rPr sz="2000" spc="-215" dirty="0">
                <a:latin typeface="DejaVu Sans"/>
                <a:cs typeface="DejaVu Sans"/>
              </a:rPr>
              <a:t> by:</a:t>
            </a:r>
            <a:endParaRPr sz="2000">
              <a:latin typeface="DejaVu Sans"/>
              <a:cs typeface="DejaVu San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40735" y="2761106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>
                <a:moveTo>
                  <a:pt x="0" y="0"/>
                </a:moveTo>
                <a:lnTo>
                  <a:pt x="1082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62300" y="2761106"/>
            <a:ext cx="332740" cy="0"/>
          </a:xfrm>
          <a:custGeom>
            <a:avLst/>
            <a:gdLst/>
            <a:ahLst/>
            <a:cxnLst/>
            <a:rect l="l" t="t" r="r" b="b"/>
            <a:pathLst>
              <a:path w="332739">
                <a:moveTo>
                  <a:pt x="0" y="0"/>
                </a:moveTo>
                <a:lnTo>
                  <a:pt x="33223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491485" y="2485389"/>
            <a:ext cx="1779270" cy="375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49250">
              <a:lnSpc>
                <a:spcPts val="1375"/>
              </a:lnSpc>
              <a:spcBef>
                <a:spcPts val="105"/>
              </a:spcBef>
              <a:tabLst>
                <a:tab pos="671195" algn="l"/>
              </a:tabLst>
            </a:pPr>
            <a:r>
              <a:rPr sz="1400" spc="-10" dirty="0">
                <a:latin typeface="DejaVu Sans"/>
                <a:cs typeface="DejaVu Sans"/>
              </a:rPr>
              <a:t>𝜋	</a:t>
            </a:r>
            <a:r>
              <a:rPr sz="1400" spc="-190" dirty="0">
                <a:latin typeface="DejaVu Sans"/>
                <a:cs typeface="DejaVu Sans"/>
              </a:rPr>
              <a:t>𝜋𝑙𝑎𝑡</a:t>
            </a:r>
            <a:endParaRPr sz="1400">
              <a:latin typeface="DejaVu Sans"/>
              <a:cs typeface="DejaVu Sans"/>
            </a:endParaRPr>
          </a:p>
          <a:p>
            <a:pPr marL="12700">
              <a:lnSpc>
                <a:spcPts val="1375"/>
              </a:lnSpc>
            </a:pPr>
            <a:r>
              <a:rPr sz="1400" spc="-55" dirty="0">
                <a:latin typeface="DejaVu Sans"/>
                <a:cs typeface="DejaVu Sans"/>
              </a:rPr>
              <a:t>𝜃 </a:t>
            </a:r>
            <a:r>
              <a:rPr sz="1400" spc="-125" dirty="0">
                <a:latin typeface="DejaVu Sans"/>
                <a:cs typeface="DejaVu Sans"/>
              </a:rPr>
              <a:t>= </a:t>
            </a:r>
            <a:r>
              <a:rPr sz="2100" spc="-172" baseline="-37698" dirty="0">
                <a:latin typeface="DejaVu Sans"/>
                <a:cs typeface="DejaVu Sans"/>
              </a:rPr>
              <a:t>2 </a:t>
            </a:r>
            <a:r>
              <a:rPr sz="1400" spc="-125" dirty="0">
                <a:latin typeface="DejaVu Sans"/>
                <a:cs typeface="DejaVu Sans"/>
              </a:rPr>
              <a:t>− </a:t>
            </a:r>
            <a:r>
              <a:rPr sz="2100" spc="-172" baseline="-37698" dirty="0">
                <a:latin typeface="DejaVu Sans"/>
                <a:cs typeface="DejaVu Sans"/>
              </a:rPr>
              <a:t>180 </a:t>
            </a:r>
            <a:r>
              <a:rPr sz="1400" spc="-105" dirty="0">
                <a:latin typeface="DejaVu Sans"/>
                <a:cs typeface="DejaVu Sans"/>
              </a:rPr>
              <a:t>; </a:t>
            </a:r>
            <a:r>
              <a:rPr sz="1400" spc="-45" dirty="0">
                <a:latin typeface="DejaVu Sans"/>
                <a:cs typeface="DejaVu Sans"/>
              </a:rPr>
              <a:t>𝑎𝑛𝑑 </a:t>
            </a:r>
            <a:r>
              <a:rPr sz="1400" spc="110" dirty="0">
                <a:latin typeface="DejaVu Sans"/>
                <a:cs typeface="DejaVu Sans"/>
              </a:rPr>
              <a:t>𝜑</a:t>
            </a:r>
            <a:r>
              <a:rPr sz="1400" spc="-250" dirty="0">
                <a:latin typeface="DejaVu Sans"/>
                <a:cs typeface="DejaVu Sans"/>
              </a:rPr>
              <a:t> </a:t>
            </a:r>
            <a:r>
              <a:rPr sz="1400" spc="-125" dirty="0">
                <a:latin typeface="DejaVu Sans"/>
                <a:cs typeface="DejaVu Sans"/>
              </a:rPr>
              <a:t>=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21555" y="2292604"/>
            <a:ext cx="104139" cy="936625"/>
          </a:xfrm>
          <a:custGeom>
            <a:avLst/>
            <a:gdLst/>
            <a:ahLst/>
            <a:cxnLst/>
            <a:rect l="l" t="t" r="r" b="b"/>
            <a:pathLst>
              <a:path w="104139" h="936625">
                <a:moveTo>
                  <a:pt x="104140" y="0"/>
                </a:moveTo>
                <a:lnTo>
                  <a:pt x="61598" y="26521"/>
                </a:lnTo>
                <a:lnTo>
                  <a:pt x="43148" y="75406"/>
                </a:lnTo>
                <a:lnTo>
                  <a:pt x="38100" y="117983"/>
                </a:lnTo>
                <a:lnTo>
                  <a:pt x="37465" y="133476"/>
                </a:lnTo>
                <a:lnTo>
                  <a:pt x="37211" y="133476"/>
                </a:lnTo>
                <a:lnTo>
                  <a:pt x="37211" y="381508"/>
                </a:lnTo>
                <a:lnTo>
                  <a:pt x="36589" y="400198"/>
                </a:lnTo>
                <a:lnTo>
                  <a:pt x="27178" y="441579"/>
                </a:lnTo>
                <a:lnTo>
                  <a:pt x="0" y="462280"/>
                </a:lnTo>
                <a:lnTo>
                  <a:pt x="0" y="472821"/>
                </a:lnTo>
                <a:lnTo>
                  <a:pt x="31692" y="504735"/>
                </a:lnTo>
                <a:lnTo>
                  <a:pt x="37211" y="552831"/>
                </a:lnTo>
                <a:lnTo>
                  <a:pt x="37211" y="802259"/>
                </a:lnTo>
                <a:lnTo>
                  <a:pt x="37465" y="802259"/>
                </a:lnTo>
                <a:lnTo>
                  <a:pt x="40076" y="840738"/>
                </a:lnTo>
                <a:lnTo>
                  <a:pt x="47315" y="878214"/>
                </a:lnTo>
                <a:lnTo>
                  <a:pt x="73215" y="922274"/>
                </a:lnTo>
                <a:lnTo>
                  <a:pt x="104140" y="936117"/>
                </a:lnTo>
                <a:lnTo>
                  <a:pt x="104140" y="927862"/>
                </a:lnTo>
                <a:lnTo>
                  <a:pt x="92255" y="923051"/>
                </a:lnTo>
                <a:lnTo>
                  <a:pt x="82121" y="914717"/>
                </a:lnTo>
                <a:lnTo>
                  <a:pt x="61981" y="867921"/>
                </a:lnTo>
                <a:lnTo>
                  <a:pt x="56215" y="814859"/>
                </a:lnTo>
                <a:lnTo>
                  <a:pt x="55499" y="781304"/>
                </a:lnTo>
                <a:lnTo>
                  <a:pt x="55499" y="568071"/>
                </a:lnTo>
                <a:lnTo>
                  <a:pt x="54113" y="544449"/>
                </a:lnTo>
                <a:lnTo>
                  <a:pt x="42291" y="495300"/>
                </a:lnTo>
                <a:lnTo>
                  <a:pt x="18161" y="468249"/>
                </a:lnTo>
                <a:lnTo>
                  <a:pt x="18161" y="466090"/>
                </a:lnTo>
                <a:lnTo>
                  <a:pt x="48480" y="424775"/>
                </a:lnTo>
                <a:lnTo>
                  <a:pt x="55499" y="366268"/>
                </a:lnTo>
                <a:lnTo>
                  <a:pt x="55499" y="154812"/>
                </a:lnTo>
                <a:lnTo>
                  <a:pt x="56215" y="121312"/>
                </a:lnTo>
                <a:lnTo>
                  <a:pt x="61981" y="68266"/>
                </a:lnTo>
                <a:lnTo>
                  <a:pt x="82121" y="21415"/>
                </a:lnTo>
                <a:lnTo>
                  <a:pt x="104140" y="8255"/>
                </a:lnTo>
                <a:lnTo>
                  <a:pt x="10414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66488" y="2561463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416678" y="2285745"/>
            <a:ext cx="626110" cy="375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0510">
              <a:lnSpc>
                <a:spcPts val="1375"/>
              </a:lnSpc>
              <a:spcBef>
                <a:spcPts val="105"/>
              </a:spcBef>
            </a:pPr>
            <a:r>
              <a:rPr sz="1400" spc="-175" dirty="0">
                <a:latin typeface="DejaVu Sans"/>
                <a:cs typeface="DejaVu Sans"/>
              </a:rPr>
              <a:t>𝑙𝑜𝑛</a:t>
            </a:r>
            <a:endParaRPr sz="1400">
              <a:latin typeface="DejaVu Sans"/>
              <a:cs typeface="DejaVu Sans"/>
            </a:endParaRPr>
          </a:p>
          <a:p>
            <a:pPr marL="12700">
              <a:lnSpc>
                <a:spcPts val="1375"/>
              </a:lnSpc>
            </a:pPr>
            <a:r>
              <a:rPr sz="1400" spc="-10" dirty="0">
                <a:latin typeface="DejaVu Sans"/>
                <a:cs typeface="DejaVu Sans"/>
              </a:rPr>
              <a:t>𝜋 </a:t>
            </a:r>
            <a:r>
              <a:rPr sz="1400" spc="-484" dirty="0">
                <a:latin typeface="DejaVu Sans"/>
                <a:cs typeface="DejaVu Sans"/>
              </a:rPr>
              <a:t>∙</a:t>
            </a:r>
            <a:r>
              <a:rPr sz="1400" spc="-170" dirty="0">
                <a:latin typeface="DejaVu Sans"/>
                <a:cs typeface="DejaVu Sans"/>
              </a:rPr>
              <a:t> </a:t>
            </a:r>
            <a:r>
              <a:rPr sz="2100" spc="-172" baseline="-37698" dirty="0">
                <a:latin typeface="DejaVu Sans"/>
                <a:cs typeface="DejaVu Sans"/>
              </a:rPr>
              <a:t>180</a:t>
            </a:r>
            <a:r>
              <a:rPr sz="2100" spc="-555" baseline="-37698" dirty="0">
                <a:latin typeface="DejaVu Sans"/>
                <a:cs typeface="DejaVu Sans"/>
              </a:rPr>
              <a:t> </a:t>
            </a:r>
            <a:r>
              <a:rPr sz="1400" spc="-160" dirty="0">
                <a:latin typeface="DejaVu Sans"/>
                <a:cs typeface="DejaVu Sans"/>
              </a:rPr>
              <a:t>,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72480" y="2421382"/>
            <a:ext cx="8578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35" dirty="0">
                <a:latin typeface="DejaVu Sans"/>
                <a:cs typeface="DejaVu Sans"/>
              </a:rPr>
              <a:t>𝑖𝑓 </a:t>
            </a:r>
            <a:r>
              <a:rPr sz="1400" spc="-175" dirty="0">
                <a:latin typeface="DejaVu Sans"/>
                <a:cs typeface="DejaVu Sans"/>
              </a:rPr>
              <a:t>𝑙𝑜𝑛 </a:t>
            </a:r>
            <a:r>
              <a:rPr sz="1400" spc="-125" dirty="0">
                <a:latin typeface="DejaVu Sans"/>
                <a:cs typeface="DejaVu Sans"/>
              </a:rPr>
              <a:t>&gt;</a:t>
            </a:r>
            <a:r>
              <a:rPr sz="1400" spc="-90" dirty="0">
                <a:latin typeface="DejaVu Sans"/>
                <a:cs typeface="DejaVu Sans"/>
              </a:rPr>
              <a:t> </a:t>
            </a:r>
            <a:r>
              <a:rPr sz="1400" spc="-110" dirty="0">
                <a:latin typeface="DejaVu Sans"/>
                <a:cs typeface="DejaVu Sans"/>
              </a:rPr>
              <a:t>0;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87111" y="2997327"/>
            <a:ext cx="295910" cy="0"/>
          </a:xfrm>
          <a:custGeom>
            <a:avLst/>
            <a:gdLst/>
            <a:ahLst/>
            <a:cxnLst/>
            <a:rect l="l" t="t" r="r" b="b"/>
            <a:pathLst>
              <a:path w="295910">
                <a:moveTo>
                  <a:pt x="0" y="0"/>
                </a:moveTo>
                <a:lnTo>
                  <a:pt x="2956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095113" y="2721610"/>
            <a:ext cx="2794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295" dirty="0">
                <a:latin typeface="DejaVu Sans"/>
                <a:cs typeface="DejaVu Sans"/>
              </a:rPr>
              <a:t>𝑙𝑜𝑛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16678" y="2857245"/>
            <a:ext cx="22358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87475" algn="l"/>
              </a:tabLst>
            </a:pPr>
            <a:r>
              <a:rPr sz="1400" spc="-114" dirty="0">
                <a:latin typeface="DejaVu Sans"/>
                <a:cs typeface="DejaVu Sans"/>
              </a:rPr>
              <a:t>2</a:t>
            </a:r>
            <a:r>
              <a:rPr sz="1400" spc="-15" dirty="0">
                <a:latin typeface="DejaVu Sans"/>
                <a:cs typeface="DejaVu Sans"/>
              </a:rPr>
              <a:t>𝜋</a:t>
            </a:r>
            <a:r>
              <a:rPr sz="1400" spc="-114" dirty="0">
                <a:latin typeface="DejaVu Sans"/>
                <a:cs typeface="DejaVu Sans"/>
              </a:rPr>
              <a:t> </a:t>
            </a:r>
            <a:r>
              <a:rPr sz="1400" spc="-125" dirty="0">
                <a:latin typeface="DejaVu Sans"/>
                <a:cs typeface="DejaVu Sans"/>
              </a:rPr>
              <a:t>+</a:t>
            </a:r>
            <a:r>
              <a:rPr sz="1400" spc="-140" dirty="0">
                <a:latin typeface="DejaVu Sans"/>
                <a:cs typeface="DejaVu Sans"/>
              </a:rPr>
              <a:t> </a:t>
            </a:r>
            <a:r>
              <a:rPr sz="1400" spc="-15" dirty="0">
                <a:latin typeface="DejaVu Sans"/>
                <a:cs typeface="DejaVu Sans"/>
              </a:rPr>
              <a:t>𝜋</a:t>
            </a:r>
            <a:r>
              <a:rPr sz="1400" spc="-114" dirty="0">
                <a:latin typeface="DejaVu Sans"/>
                <a:cs typeface="DejaVu Sans"/>
              </a:rPr>
              <a:t> </a:t>
            </a:r>
            <a:r>
              <a:rPr sz="1400" spc="-484" dirty="0">
                <a:latin typeface="DejaVu Sans"/>
                <a:cs typeface="DejaVu Sans"/>
              </a:rPr>
              <a:t>∙</a:t>
            </a:r>
            <a:r>
              <a:rPr sz="1400" spc="-125" dirty="0">
                <a:latin typeface="DejaVu Sans"/>
                <a:cs typeface="DejaVu Sans"/>
              </a:rPr>
              <a:t> </a:t>
            </a:r>
            <a:r>
              <a:rPr sz="2100" spc="-172" baseline="-37698" dirty="0">
                <a:latin typeface="DejaVu Sans"/>
                <a:cs typeface="DejaVu Sans"/>
              </a:rPr>
              <a:t>180</a:t>
            </a:r>
            <a:r>
              <a:rPr sz="2100" spc="-345" baseline="-37698" dirty="0">
                <a:latin typeface="DejaVu Sans"/>
                <a:cs typeface="DejaVu Sans"/>
              </a:rPr>
              <a:t> </a:t>
            </a:r>
            <a:r>
              <a:rPr sz="1400" spc="-160" dirty="0">
                <a:latin typeface="DejaVu Sans"/>
                <a:cs typeface="DejaVu Sans"/>
              </a:rPr>
              <a:t>,</a:t>
            </a:r>
            <a:r>
              <a:rPr sz="1400" dirty="0">
                <a:latin typeface="DejaVu Sans"/>
                <a:cs typeface="DejaVu Sans"/>
              </a:rPr>
              <a:t>	</a:t>
            </a:r>
            <a:r>
              <a:rPr sz="1400" spc="-160" dirty="0">
                <a:latin typeface="DejaVu Sans"/>
                <a:cs typeface="DejaVu Sans"/>
              </a:rPr>
              <a:t>𝑜</a:t>
            </a:r>
            <a:r>
              <a:rPr sz="1400" spc="-240" dirty="0">
                <a:latin typeface="DejaVu Sans"/>
                <a:cs typeface="DejaVu Sans"/>
              </a:rPr>
              <a:t>𝑡ℎ𝑒𝑟𝑤</a:t>
            </a:r>
            <a:r>
              <a:rPr sz="1400" spc="-260" dirty="0">
                <a:latin typeface="DejaVu Sans"/>
                <a:cs typeface="DejaVu Sans"/>
              </a:rPr>
              <a:t>𝑖</a:t>
            </a:r>
            <a:r>
              <a:rPr sz="1400" spc="-280" dirty="0">
                <a:latin typeface="DejaVu Sans"/>
                <a:cs typeface="DejaVu Sans"/>
              </a:rPr>
              <a:t>𝑠</a:t>
            </a:r>
            <a:r>
              <a:rPr sz="1400" spc="-260" dirty="0">
                <a:latin typeface="DejaVu Sans"/>
                <a:cs typeface="DejaVu Sans"/>
              </a:rPr>
              <a:t>𝑒</a:t>
            </a:r>
            <a:r>
              <a:rPr sz="1400" spc="-160" dirty="0">
                <a:latin typeface="DejaVu Sans"/>
                <a:cs typeface="DejaVu Sans"/>
              </a:rPr>
              <a:t>.</a:t>
            </a:r>
            <a:endParaRPr sz="1400">
              <a:latin typeface="DejaVu Sans"/>
              <a:cs typeface="DejaVu San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6549" y="3588766"/>
            <a:ext cx="813308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</a:tabLst>
            </a:pPr>
            <a:r>
              <a:rPr sz="1800" spc="-195" dirty="0">
                <a:latin typeface="DejaVu Sans"/>
                <a:cs typeface="DejaVu Sans"/>
              </a:rPr>
              <a:t>Considering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285" dirty="0">
                <a:latin typeface="DejaVu Sans"/>
                <a:cs typeface="DejaVu Sans"/>
              </a:rPr>
              <a:t>BTS </a:t>
            </a:r>
            <a:r>
              <a:rPr sz="1800" spc="-185" dirty="0">
                <a:latin typeface="DejaVu Sans"/>
                <a:cs typeface="DejaVu Sans"/>
              </a:rPr>
              <a:t>coordinates </a:t>
            </a:r>
            <a:r>
              <a:rPr sz="1800" spc="-200" dirty="0">
                <a:latin typeface="DejaVu Sans"/>
                <a:cs typeface="DejaVu Sans"/>
              </a:rPr>
              <a:t>are </a:t>
            </a:r>
            <a:r>
              <a:rPr sz="1800" spc="-185" dirty="0">
                <a:latin typeface="DejaVu Sans"/>
                <a:cs typeface="DejaVu Sans"/>
              </a:rPr>
              <a:t>(ϴ</a:t>
            </a:r>
            <a:r>
              <a:rPr sz="1800" spc="-277" baseline="-20833" dirty="0">
                <a:latin typeface="DejaVu Sans"/>
                <a:cs typeface="DejaVu Sans"/>
              </a:rPr>
              <a:t>BTS</a:t>
            </a:r>
            <a:r>
              <a:rPr sz="1800" spc="-185" dirty="0">
                <a:latin typeface="DejaVu Sans"/>
                <a:cs typeface="DejaVu Sans"/>
              </a:rPr>
              <a:t>, </a:t>
            </a:r>
            <a:r>
              <a:rPr sz="1800" spc="-150" dirty="0">
                <a:latin typeface="DejaVu Sans"/>
                <a:cs typeface="DejaVu Sans"/>
              </a:rPr>
              <a:t>φ</a:t>
            </a:r>
            <a:r>
              <a:rPr sz="1800" spc="-225" baseline="-20833" dirty="0">
                <a:latin typeface="DejaVu Sans"/>
                <a:cs typeface="DejaVu Sans"/>
              </a:rPr>
              <a:t>BTS</a:t>
            </a:r>
            <a:r>
              <a:rPr sz="1800" spc="-150" dirty="0">
                <a:latin typeface="DejaVu Sans"/>
                <a:cs typeface="DejaVu Sans"/>
              </a:rPr>
              <a:t>) </a:t>
            </a:r>
            <a:r>
              <a:rPr sz="1800" spc="-210" dirty="0">
                <a:latin typeface="DejaVu Sans"/>
                <a:cs typeface="DejaVu Sans"/>
              </a:rPr>
              <a:t>and </a:t>
            </a:r>
            <a:r>
              <a:rPr sz="1800" spc="-165" dirty="0">
                <a:latin typeface="DejaVu Sans"/>
                <a:cs typeface="DejaVu Sans"/>
              </a:rPr>
              <a:t>that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185" dirty="0">
                <a:latin typeface="DejaVu Sans"/>
                <a:cs typeface="DejaVu Sans"/>
              </a:rPr>
              <a:t>radius </a:t>
            </a:r>
            <a:r>
              <a:rPr sz="1800" spc="-275" dirty="0">
                <a:latin typeface="DejaVu Sans"/>
                <a:cs typeface="DejaVu Sans"/>
              </a:rPr>
              <a:t>R </a:t>
            </a:r>
            <a:r>
              <a:rPr sz="1800" spc="-125" dirty="0">
                <a:latin typeface="DejaVu Sans"/>
                <a:cs typeface="DejaVu Sans"/>
              </a:rPr>
              <a:t>of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175" dirty="0">
                <a:latin typeface="DejaVu Sans"/>
                <a:cs typeface="DejaVu Sans"/>
              </a:rPr>
              <a:t>earth  </a:t>
            </a:r>
            <a:r>
              <a:rPr sz="1800" spc="-204" dirty="0">
                <a:latin typeface="DejaVu Sans"/>
                <a:cs typeface="DejaVu Sans"/>
              </a:rPr>
              <a:t>remains </a:t>
            </a:r>
            <a:r>
              <a:rPr sz="1800" spc="-200" dirty="0">
                <a:latin typeface="DejaVu Sans"/>
                <a:cs typeface="DejaVu Sans"/>
              </a:rPr>
              <a:t>approximately </a:t>
            </a:r>
            <a:r>
              <a:rPr sz="1800" spc="-195" dirty="0">
                <a:latin typeface="DejaVu Sans"/>
                <a:cs typeface="DejaVu Sans"/>
              </a:rPr>
              <a:t>constant  between</a:t>
            </a:r>
            <a:r>
              <a:rPr sz="1800" spc="180" dirty="0">
                <a:latin typeface="DejaVu Sans"/>
                <a:cs typeface="DejaVu Sans"/>
              </a:rPr>
              <a:t> </a:t>
            </a:r>
            <a:r>
              <a:rPr sz="1800" spc="-200" dirty="0">
                <a:latin typeface="DejaVu Sans"/>
                <a:cs typeface="DejaVu Sans"/>
              </a:rPr>
              <a:t>small distances </a:t>
            </a:r>
            <a:r>
              <a:rPr sz="1800" spc="-175" dirty="0">
                <a:latin typeface="DejaVu Sans"/>
                <a:cs typeface="DejaVu Sans"/>
              </a:rPr>
              <a:t>on </a:t>
            </a:r>
            <a:r>
              <a:rPr sz="1800" spc="-145" dirty="0">
                <a:latin typeface="DejaVu Sans"/>
                <a:cs typeface="DejaVu Sans"/>
              </a:rPr>
              <a:t>its </a:t>
            </a:r>
            <a:r>
              <a:rPr sz="1800" spc="-185" dirty="0">
                <a:latin typeface="DejaVu Sans"/>
                <a:cs typeface="DejaVu Sans"/>
              </a:rPr>
              <a:t>surface, </a:t>
            </a:r>
            <a:r>
              <a:rPr sz="1800" spc="-165" dirty="0">
                <a:latin typeface="DejaVu Sans"/>
                <a:cs typeface="DejaVu Sans"/>
              </a:rPr>
              <a:t>the  </a:t>
            </a:r>
            <a:r>
              <a:rPr sz="1800" spc="-170" dirty="0">
                <a:latin typeface="DejaVu Sans"/>
                <a:cs typeface="DejaVu Sans"/>
              </a:rPr>
              <a:t>repositioning </a:t>
            </a:r>
            <a:r>
              <a:rPr sz="1800" spc="-125" dirty="0">
                <a:latin typeface="DejaVu Sans"/>
                <a:cs typeface="DejaVu Sans"/>
              </a:rPr>
              <a:t>of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160" dirty="0">
                <a:latin typeface="DejaVu Sans"/>
                <a:cs typeface="DejaVu Sans"/>
              </a:rPr>
              <a:t>other </a:t>
            </a:r>
            <a:r>
              <a:rPr sz="1800" spc="-204" dirty="0">
                <a:latin typeface="DejaVu Sans"/>
                <a:cs typeface="DejaVu Sans"/>
              </a:rPr>
              <a:t>devices </a:t>
            </a:r>
            <a:r>
              <a:rPr sz="1800" spc="-180" dirty="0">
                <a:latin typeface="DejaVu Sans"/>
                <a:cs typeface="DejaVu Sans"/>
              </a:rPr>
              <a:t>(ϴ</a:t>
            </a:r>
            <a:r>
              <a:rPr sz="1800" spc="-270" baseline="-20833" dirty="0">
                <a:latin typeface="DejaVu Sans"/>
                <a:cs typeface="DejaVu Sans"/>
              </a:rPr>
              <a:t>dev</a:t>
            </a:r>
            <a:r>
              <a:rPr sz="1800" spc="-180" dirty="0">
                <a:latin typeface="DejaVu Sans"/>
                <a:cs typeface="DejaVu Sans"/>
              </a:rPr>
              <a:t>, </a:t>
            </a:r>
            <a:r>
              <a:rPr sz="1800" spc="-125" dirty="0">
                <a:latin typeface="DejaVu Sans"/>
                <a:cs typeface="DejaVu Sans"/>
              </a:rPr>
              <a:t>φ</a:t>
            </a:r>
            <a:r>
              <a:rPr sz="1800" spc="-187" baseline="-20833" dirty="0">
                <a:latin typeface="DejaVu Sans"/>
                <a:cs typeface="DejaVu Sans"/>
              </a:rPr>
              <a:t>dev</a:t>
            </a:r>
            <a:r>
              <a:rPr sz="1800" spc="-125" dirty="0">
                <a:latin typeface="DejaVu Sans"/>
                <a:cs typeface="DejaVu Sans"/>
              </a:rPr>
              <a:t>) </a:t>
            </a:r>
            <a:r>
              <a:rPr sz="1800" spc="-150" dirty="0">
                <a:latin typeface="DejaVu Sans"/>
                <a:cs typeface="DejaVu Sans"/>
              </a:rPr>
              <a:t>in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245" dirty="0">
                <a:latin typeface="DejaVu Sans"/>
                <a:cs typeface="DejaVu Sans"/>
              </a:rPr>
              <a:t>system </a:t>
            </a:r>
            <a:r>
              <a:rPr sz="1800" spc="-195" dirty="0">
                <a:latin typeface="DejaVu Sans"/>
                <a:cs typeface="DejaVu Sans"/>
              </a:rPr>
              <a:t>(x, </a:t>
            </a:r>
            <a:r>
              <a:rPr sz="1800" spc="-250" dirty="0">
                <a:latin typeface="DejaVu Sans"/>
                <a:cs typeface="DejaVu Sans"/>
              </a:rPr>
              <a:t>y, </a:t>
            </a:r>
            <a:r>
              <a:rPr sz="1800" spc="-200" dirty="0">
                <a:latin typeface="DejaVu Sans"/>
                <a:cs typeface="DejaVu Sans"/>
              </a:rPr>
              <a:t>z) </a:t>
            </a:r>
            <a:r>
              <a:rPr sz="1800" spc="-195" dirty="0">
                <a:latin typeface="DejaVu Sans"/>
                <a:cs typeface="DejaVu Sans"/>
              </a:rPr>
              <a:t>so </a:t>
            </a:r>
            <a:r>
              <a:rPr sz="1800" spc="-165" dirty="0">
                <a:latin typeface="DejaVu Sans"/>
                <a:cs typeface="DejaVu Sans"/>
              </a:rPr>
              <a:t>that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285" dirty="0">
                <a:latin typeface="DejaVu Sans"/>
                <a:cs typeface="DejaVu Sans"/>
              </a:rPr>
              <a:t>BTS  </a:t>
            </a:r>
            <a:r>
              <a:rPr sz="1800" spc="-170" dirty="0">
                <a:latin typeface="DejaVu Sans"/>
                <a:cs typeface="DejaVu Sans"/>
              </a:rPr>
              <a:t>is </a:t>
            </a:r>
            <a:r>
              <a:rPr sz="1800" spc="-180" dirty="0">
                <a:latin typeface="DejaVu Sans"/>
                <a:cs typeface="DejaVu Sans"/>
              </a:rPr>
              <a:t>at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155" dirty="0">
                <a:latin typeface="DejaVu Sans"/>
                <a:cs typeface="DejaVu Sans"/>
              </a:rPr>
              <a:t>position </a:t>
            </a:r>
            <a:r>
              <a:rPr sz="1800" spc="-185" dirty="0">
                <a:latin typeface="DejaVu Sans"/>
                <a:cs typeface="DejaVu Sans"/>
              </a:rPr>
              <a:t>equivalent </a:t>
            </a:r>
            <a:r>
              <a:rPr sz="1800" spc="-135" dirty="0">
                <a:latin typeface="DejaVu Sans"/>
                <a:cs typeface="DejaVu Sans"/>
              </a:rPr>
              <a:t>to </a:t>
            </a:r>
            <a:r>
              <a:rPr sz="1800" spc="-170" dirty="0">
                <a:latin typeface="DejaVu Sans"/>
                <a:cs typeface="DejaVu Sans"/>
              </a:rPr>
              <a:t>the </a:t>
            </a:r>
            <a:r>
              <a:rPr sz="1800" spc="-204" dirty="0">
                <a:latin typeface="DejaVu Sans"/>
                <a:cs typeface="DejaVu Sans"/>
              </a:rPr>
              <a:t>geographical </a:t>
            </a:r>
            <a:r>
              <a:rPr sz="1800" spc="-155" dirty="0">
                <a:latin typeface="DejaVu Sans"/>
                <a:cs typeface="DejaVu Sans"/>
              </a:rPr>
              <a:t>point (lat </a:t>
            </a:r>
            <a:r>
              <a:rPr sz="1800" spc="-615" dirty="0">
                <a:latin typeface="DejaVu Sans"/>
                <a:cs typeface="DejaVu Sans"/>
              </a:rPr>
              <a:t>=</a:t>
            </a:r>
            <a:r>
              <a:rPr sz="1800" spc="-165" dirty="0">
                <a:latin typeface="DejaVu Sans"/>
                <a:cs typeface="DejaVu Sans"/>
              </a:rPr>
              <a:t> </a:t>
            </a:r>
            <a:r>
              <a:rPr sz="1800" spc="-185" dirty="0">
                <a:latin typeface="DejaVu Sans"/>
                <a:cs typeface="DejaVu Sans"/>
              </a:rPr>
              <a:t>0, </a:t>
            </a:r>
            <a:r>
              <a:rPr sz="1800" spc="-190" dirty="0">
                <a:latin typeface="DejaVu Sans"/>
                <a:cs typeface="DejaVu Sans"/>
              </a:rPr>
              <a:t>long </a:t>
            </a:r>
            <a:r>
              <a:rPr sz="1800" spc="-615" dirty="0">
                <a:latin typeface="DejaVu Sans"/>
                <a:cs typeface="DejaVu Sans"/>
              </a:rPr>
              <a:t>=</a:t>
            </a:r>
            <a:r>
              <a:rPr sz="1800" spc="-145" dirty="0">
                <a:latin typeface="DejaVu Sans"/>
                <a:cs typeface="DejaVu Sans"/>
              </a:rPr>
              <a:t> </a:t>
            </a:r>
            <a:r>
              <a:rPr sz="1800" spc="-200" dirty="0">
                <a:latin typeface="DejaVu Sans"/>
                <a:cs typeface="DejaVu Sans"/>
              </a:rPr>
              <a:t>0) </a:t>
            </a:r>
            <a:r>
              <a:rPr sz="1800" spc="-170" dirty="0">
                <a:latin typeface="DejaVu Sans"/>
                <a:cs typeface="DejaVu Sans"/>
              </a:rPr>
              <a:t>is </a:t>
            </a:r>
            <a:r>
              <a:rPr sz="1800" spc="-215" dirty="0">
                <a:latin typeface="DejaVu Sans"/>
                <a:cs typeface="DejaVu Sans"/>
              </a:rPr>
              <a:t>given</a:t>
            </a:r>
            <a:r>
              <a:rPr sz="1800" spc="100" dirty="0">
                <a:latin typeface="DejaVu Sans"/>
                <a:cs typeface="DejaVu Sans"/>
              </a:rPr>
              <a:t> </a:t>
            </a:r>
            <a:r>
              <a:rPr sz="1800" spc="-195" dirty="0">
                <a:latin typeface="DejaVu Sans"/>
                <a:cs typeface="DejaVu Sans"/>
              </a:rPr>
              <a:t>by:</a:t>
            </a:r>
            <a:endParaRPr sz="1800">
              <a:latin typeface="DejaVu Sans"/>
              <a:cs typeface="DejaVu San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36281" y="5885179"/>
            <a:ext cx="53975" cy="10160"/>
          </a:xfrm>
          <a:custGeom>
            <a:avLst/>
            <a:gdLst/>
            <a:ahLst/>
            <a:cxnLst/>
            <a:rect l="l" t="t" r="r" b="b"/>
            <a:pathLst>
              <a:path w="53975" h="10160">
                <a:moveTo>
                  <a:pt x="0" y="10160"/>
                </a:moveTo>
                <a:lnTo>
                  <a:pt x="53784" y="10160"/>
                </a:lnTo>
                <a:lnTo>
                  <a:pt x="53784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79899" y="5303520"/>
            <a:ext cx="0" cy="581660"/>
          </a:xfrm>
          <a:custGeom>
            <a:avLst/>
            <a:gdLst/>
            <a:ahLst/>
            <a:cxnLst/>
            <a:rect l="l" t="t" r="r" b="b"/>
            <a:pathLst>
              <a:path h="581660">
                <a:moveTo>
                  <a:pt x="0" y="0"/>
                </a:moveTo>
                <a:lnTo>
                  <a:pt x="0" y="581659"/>
                </a:lnTo>
              </a:path>
            </a:pathLst>
          </a:custGeom>
          <a:ln w="203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6281" y="5293359"/>
            <a:ext cx="53975" cy="10160"/>
          </a:xfrm>
          <a:custGeom>
            <a:avLst/>
            <a:gdLst/>
            <a:ahLst/>
            <a:cxnLst/>
            <a:rect l="l" t="t" r="r" b="b"/>
            <a:pathLst>
              <a:path w="53975" h="10160">
                <a:moveTo>
                  <a:pt x="0" y="10159"/>
                </a:moveTo>
                <a:lnTo>
                  <a:pt x="53784" y="10159"/>
                </a:lnTo>
                <a:lnTo>
                  <a:pt x="53784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56271" y="5885179"/>
            <a:ext cx="53975" cy="10160"/>
          </a:xfrm>
          <a:custGeom>
            <a:avLst/>
            <a:gdLst/>
            <a:ahLst/>
            <a:cxnLst/>
            <a:rect l="l" t="t" r="r" b="b"/>
            <a:pathLst>
              <a:path w="53975" h="10160">
                <a:moveTo>
                  <a:pt x="0" y="10160"/>
                </a:moveTo>
                <a:lnTo>
                  <a:pt x="53835" y="10160"/>
                </a:lnTo>
                <a:lnTo>
                  <a:pt x="53835" y="0"/>
                </a:lnTo>
                <a:lnTo>
                  <a:pt x="0" y="0"/>
                </a:lnTo>
                <a:lnTo>
                  <a:pt x="0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66463" y="5303520"/>
            <a:ext cx="0" cy="581660"/>
          </a:xfrm>
          <a:custGeom>
            <a:avLst/>
            <a:gdLst/>
            <a:ahLst/>
            <a:cxnLst/>
            <a:rect l="l" t="t" r="r" b="b"/>
            <a:pathLst>
              <a:path h="581660">
                <a:moveTo>
                  <a:pt x="0" y="0"/>
                </a:moveTo>
                <a:lnTo>
                  <a:pt x="0" y="581659"/>
                </a:lnTo>
              </a:path>
            </a:pathLst>
          </a:custGeom>
          <a:ln w="20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56271" y="5293359"/>
            <a:ext cx="53975" cy="10160"/>
          </a:xfrm>
          <a:custGeom>
            <a:avLst/>
            <a:gdLst/>
            <a:ahLst/>
            <a:cxnLst/>
            <a:rect l="l" t="t" r="r" b="b"/>
            <a:pathLst>
              <a:path w="53975" h="10160">
                <a:moveTo>
                  <a:pt x="0" y="10159"/>
                </a:moveTo>
                <a:lnTo>
                  <a:pt x="53835" y="10159"/>
                </a:lnTo>
                <a:lnTo>
                  <a:pt x="53835" y="0"/>
                </a:lnTo>
                <a:lnTo>
                  <a:pt x="0" y="0"/>
                </a:lnTo>
                <a:lnTo>
                  <a:pt x="0" y="10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101953" y="5189296"/>
            <a:ext cx="139065" cy="746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970">
              <a:lnSpc>
                <a:spcPts val="1905"/>
              </a:lnSpc>
              <a:spcBef>
                <a:spcPts val="95"/>
              </a:spcBef>
            </a:pPr>
            <a:r>
              <a:rPr sz="1600" spc="-185" dirty="0">
                <a:latin typeface="DejaVu Sans"/>
                <a:cs typeface="DejaVu Sans"/>
              </a:rPr>
              <a:t>𝑥</a:t>
            </a:r>
            <a:endParaRPr sz="1600">
              <a:latin typeface="DejaVu Sans"/>
              <a:cs typeface="DejaVu Sans"/>
            </a:endParaRPr>
          </a:p>
          <a:p>
            <a:pPr marL="12700">
              <a:lnSpc>
                <a:spcPts val="1880"/>
              </a:lnSpc>
            </a:pPr>
            <a:r>
              <a:rPr sz="1600" spc="-114" dirty="0">
                <a:latin typeface="DejaVu Sans"/>
                <a:cs typeface="DejaVu Sans"/>
              </a:rPr>
              <a:t>𝑦</a:t>
            </a:r>
            <a:endParaRPr sz="1600">
              <a:latin typeface="DejaVu Sans"/>
              <a:cs typeface="DejaVu Sans"/>
            </a:endParaRPr>
          </a:p>
          <a:p>
            <a:pPr marL="19685">
              <a:lnSpc>
                <a:spcPts val="1895"/>
              </a:lnSpc>
            </a:pPr>
            <a:r>
              <a:rPr sz="1600" spc="-190" dirty="0">
                <a:latin typeface="DejaVu Sans"/>
                <a:cs typeface="DejaVu Sans"/>
              </a:rPr>
              <a:t>𝑧</a:t>
            </a:r>
            <a:endParaRPr sz="1600">
              <a:latin typeface="DejaVu Sans"/>
              <a:cs typeface="DejaVu San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84730" y="5680709"/>
            <a:ext cx="44450" cy="7620"/>
          </a:xfrm>
          <a:custGeom>
            <a:avLst/>
            <a:gdLst/>
            <a:ahLst/>
            <a:cxnLst/>
            <a:rect l="l" t="t" r="r" b="b"/>
            <a:pathLst>
              <a:path w="44450" h="7620">
                <a:moveTo>
                  <a:pt x="0" y="7619"/>
                </a:moveTo>
                <a:lnTo>
                  <a:pt x="44068" y="7619"/>
                </a:lnTo>
                <a:lnTo>
                  <a:pt x="44068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20608" y="5507990"/>
            <a:ext cx="0" cy="172720"/>
          </a:xfrm>
          <a:custGeom>
            <a:avLst/>
            <a:gdLst/>
            <a:ahLst/>
            <a:cxnLst/>
            <a:rect l="l" t="t" r="r" b="b"/>
            <a:pathLst>
              <a:path h="172720">
                <a:moveTo>
                  <a:pt x="0" y="0"/>
                </a:moveTo>
                <a:lnTo>
                  <a:pt x="0" y="172720"/>
                </a:lnTo>
              </a:path>
            </a:pathLst>
          </a:custGeom>
          <a:ln w="1638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84730" y="5500370"/>
            <a:ext cx="44450" cy="7620"/>
          </a:xfrm>
          <a:custGeom>
            <a:avLst/>
            <a:gdLst/>
            <a:ahLst/>
            <a:cxnLst/>
            <a:rect l="l" t="t" r="r" b="b"/>
            <a:pathLst>
              <a:path w="44450" h="7620">
                <a:moveTo>
                  <a:pt x="0" y="7619"/>
                </a:moveTo>
                <a:lnTo>
                  <a:pt x="44068" y="7619"/>
                </a:lnTo>
                <a:lnTo>
                  <a:pt x="44068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601850" y="5680709"/>
            <a:ext cx="44450" cy="7620"/>
          </a:xfrm>
          <a:custGeom>
            <a:avLst/>
            <a:gdLst/>
            <a:ahLst/>
            <a:cxnLst/>
            <a:rect l="l" t="t" r="r" b="b"/>
            <a:pathLst>
              <a:path w="44450" h="7620">
                <a:moveTo>
                  <a:pt x="0" y="7619"/>
                </a:moveTo>
                <a:lnTo>
                  <a:pt x="44196" y="7619"/>
                </a:lnTo>
                <a:lnTo>
                  <a:pt x="44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610042" y="5507990"/>
            <a:ext cx="0" cy="172720"/>
          </a:xfrm>
          <a:custGeom>
            <a:avLst/>
            <a:gdLst/>
            <a:ahLst/>
            <a:cxnLst/>
            <a:rect l="l" t="t" r="r" b="b"/>
            <a:pathLst>
              <a:path h="172720">
                <a:moveTo>
                  <a:pt x="0" y="0"/>
                </a:moveTo>
                <a:lnTo>
                  <a:pt x="0" y="172720"/>
                </a:lnTo>
              </a:path>
            </a:pathLst>
          </a:custGeom>
          <a:ln w="163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601850" y="5500370"/>
            <a:ext cx="44450" cy="7620"/>
          </a:xfrm>
          <a:custGeom>
            <a:avLst/>
            <a:gdLst/>
            <a:ahLst/>
            <a:cxnLst/>
            <a:rect l="l" t="t" r="r" b="b"/>
            <a:pathLst>
              <a:path w="44450" h="7620">
                <a:moveTo>
                  <a:pt x="0" y="7619"/>
                </a:moveTo>
                <a:lnTo>
                  <a:pt x="44196" y="7619"/>
                </a:lnTo>
                <a:lnTo>
                  <a:pt x="44196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1358011" y="5438343"/>
            <a:ext cx="6089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735" algn="l"/>
              </a:tabLst>
            </a:pPr>
            <a:r>
              <a:rPr sz="1600" spc="-150" dirty="0">
                <a:latin typeface="DejaVu Sans"/>
                <a:cs typeface="DejaVu Sans"/>
              </a:rPr>
              <a:t>=	</a:t>
            </a:r>
            <a:r>
              <a:rPr sz="1600" spc="50" dirty="0">
                <a:latin typeface="DejaVu Sans"/>
                <a:cs typeface="DejaVu Sans"/>
              </a:rPr>
              <a:t>𝐴</a:t>
            </a:r>
            <a:r>
              <a:rPr sz="1600" spc="320" dirty="0">
                <a:latin typeface="DejaVu Sans"/>
                <a:cs typeface="DejaVu Sans"/>
              </a:rPr>
              <a:t> </a:t>
            </a:r>
            <a:r>
              <a:rPr sz="1600" spc="-555" dirty="0">
                <a:latin typeface="DejaVu Sans"/>
                <a:cs typeface="DejaVu Sans"/>
              </a:rPr>
              <a:t>∙</a:t>
            </a:r>
            <a:endParaRPr sz="1600">
              <a:latin typeface="DejaVu Sans"/>
              <a:cs typeface="DejaVu San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584702" y="5955029"/>
            <a:ext cx="55880" cy="11430"/>
          </a:xfrm>
          <a:custGeom>
            <a:avLst/>
            <a:gdLst/>
            <a:ahLst/>
            <a:cxnLst/>
            <a:rect l="l" t="t" r="r" b="b"/>
            <a:pathLst>
              <a:path w="55879" h="11429">
                <a:moveTo>
                  <a:pt x="0" y="11430"/>
                </a:moveTo>
                <a:lnTo>
                  <a:pt x="55880" y="11430"/>
                </a:lnTo>
                <a:lnTo>
                  <a:pt x="55880" y="0"/>
                </a:lnTo>
                <a:lnTo>
                  <a:pt x="0" y="0"/>
                </a:lnTo>
                <a:lnTo>
                  <a:pt x="0" y="11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30295" y="5233670"/>
            <a:ext cx="0" cy="721360"/>
          </a:xfrm>
          <a:custGeom>
            <a:avLst/>
            <a:gdLst/>
            <a:ahLst/>
            <a:cxnLst/>
            <a:rect l="l" t="t" r="r" b="b"/>
            <a:pathLst>
              <a:path h="721360">
                <a:moveTo>
                  <a:pt x="0" y="0"/>
                </a:moveTo>
                <a:lnTo>
                  <a:pt x="0" y="721359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584702" y="5222240"/>
            <a:ext cx="55880" cy="11430"/>
          </a:xfrm>
          <a:custGeom>
            <a:avLst/>
            <a:gdLst/>
            <a:ahLst/>
            <a:cxnLst/>
            <a:rect l="l" t="t" r="r" b="b"/>
            <a:pathLst>
              <a:path w="55879" h="11429">
                <a:moveTo>
                  <a:pt x="0" y="11430"/>
                </a:moveTo>
                <a:lnTo>
                  <a:pt x="55880" y="11430"/>
                </a:lnTo>
                <a:lnTo>
                  <a:pt x="55880" y="0"/>
                </a:lnTo>
                <a:lnTo>
                  <a:pt x="0" y="0"/>
                </a:lnTo>
                <a:lnTo>
                  <a:pt x="0" y="11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20823" y="5955029"/>
            <a:ext cx="55880" cy="11430"/>
          </a:xfrm>
          <a:custGeom>
            <a:avLst/>
            <a:gdLst/>
            <a:ahLst/>
            <a:cxnLst/>
            <a:rect l="l" t="t" r="r" b="b"/>
            <a:pathLst>
              <a:path w="55880" h="11429">
                <a:moveTo>
                  <a:pt x="0" y="11430"/>
                </a:moveTo>
                <a:lnTo>
                  <a:pt x="55880" y="11430"/>
                </a:lnTo>
                <a:lnTo>
                  <a:pt x="55880" y="0"/>
                </a:lnTo>
                <a:lnTo>
                  <a:pt x="0" y="0"/>
                </a:lnTo>
                <a:lnTo>
                  <a:pt x="0" y="11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031110" y="5233670"/>
            <a:ext cx="0" cy="721360"/>
          </a:xfrm>
          <a:custGeom>
            <a:avLst/>
            <a:gdLst/>
            <a:ahLst/>
            <a:cxnLst/>
            <a:rect l="l" t="t" r="r" b="b"/>
            <a:pathLst>
              <a:path h="721360">
                <a:moveTo>
                  <a:pt x="0" y="0"/>
                </a:moveTo>
                <a:lnTo>
                  <a:pt x="0" y="721359"/>
                </a:lnTo>
              </a:path>
            </a:pathLst>
          </a:custGeom>
          <a:ln w="20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020823" y="5222240"/>
            <a:ext cx="55880" cy="11430"/>
          </a:xfrm>
          <a:custGeom>
            <a:avLst/>
            <a:gdLst/>
            <a:ahLst/>
            <a:cxnLst/>
            <a:rect l="l" t="t" r="r" b="b"/>
            <a:pathLst>
              <a:path w="55880" h="11429">
                <a:moveTo>
                  <a:pt x="0" y="11430"/>
                </a:moveTo>
                <a:lnTo>
                  <a:pt x="55880" y="11430"/>
                </a:lnTo>
                <a:lnTo>
                  <a:pt x="55880" y="0"/>
                </a:lnTo>
                <a:lnTo>
                  <a:pt x="0" y="0"/>
                </a:lnTo>
                <a:lnTo>
                  <a:pt x="0" y="11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2069973" y="5181676"/>
            <a:ext cx="1510030" cy="763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600" spc="-215" dirty="0">
                <a:latin typeface="DejaVu Sans"/>
                <a:cs typeface="DejaVu Sans"/>
              </a:rPr>
              <a:t>𝑅𝑐𝑜</a:t>
            </a:r>
            <a:r>
              <a:rPr sz="1600" spc="-170" dirty="0">
                <a:latin typeface="DejaVu Sans"/>
                <a:cs typeface="DejaVu Sans"/>
              </a:rPr>
              <a:t>𝑠</a:t>
            </a:r>
            <a:r>
              <a:rPr sz="1600" spc="195" dirty="0">
                <a:latin typeface="DejaVu Sans"/>
                <a:cs typeface="DejaVu Sans"/>
              </a:rPr>
              <a:t>𝜑</a:t>
            </a:r>
            <a:r>
              <a:rPr sz="1725" spc="-37" baseline="-14492" dirty="0">
                <a:latin typeface="DejaVu Sans"/>
                <a:cs typeface="DejaVu Sans"/>
              </a:rPr>
              <a:t>𝑑𝑒</a:t>
            </a:r>
            <a:r>
              <a:rPr sz="1725" spc="-30" baseline="-14492" dirty="0">
                <a:latin typeface="DejaVu Sans"/>
                <a:cs typeface="DejaVu Sans"/>
              </a:rPr>
              <a:t>𝑣</a:t>
            </a:r>
            <a:r>
              <a:rPr sz="1725" spc="-382" baseline="-14492" dirty="0">
                <a:latin typeface="DejaVu Sans"/>
                <a:cs typeface="DejaVu Sans"/>
              </a:rPr>
              <a:t> </a:t>
            </a:r>
            <a:r>
              <a:rPr sz="1600" spc="-380" dirty="0">
                <a:latin typeface="DejaVu Sans"/>
                <a:cs typeface="DejaVu Sans"/>
              </a:rPr>
              <a:t>𝑠</a:t>
            </a:r>
            <a:r>
              <a:rPr sz="1600" spc="-415" dirty="0">
                <a:latin typeface="DejaVu Sans"/>
                <a:cs typeface="DejaVu Sans"/>
              </a:rPr>
              <a:t>𝑖</a:t>
            </a:r>
            <a:r>
              <a:rPr sz="1600" spc="-375" dirty="0">
                <a:latin typeface="DejaVu Sans"/>
                <a:cs typeface="DejaVu Sans"/>
              </a:rPr>
              <a:t>𝑛</a:t>
            </a:r>
            <a:r>
              <a:rPr sz="1600" spc="-165" dirty="0">
                <a:latin typeface="DejaVu Sans"/>
                <a:cs typeface="DejaVu Sans"/>
              </a:rPr>
              <a:t>𝜃</a:t>
            </a:r>
            <a:r>
              <a:rPr sz="1725" spc="-37" baseline="-14492" dirty="0">
                <a:latin typeface="DejaVu Sans"/>
                <a:cs typeface="DejaVu Sans"/>
              </a:rPr>
              <a:t>𝑑𝑒𝑣</a:t>
            </a:r>
            <a:endParaRPr sz="1725" baseline="-14492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1600" spc="-75" dirty="0">
                <a:latin typeface="DejaVu Sans"/>
                <a:cs typeface="DejaVu Sans"/>
              </a:rPr>
              <a:t>𝑅𝑠𝑖𝑛𝜑</a:t>
            </a:r>
            <a:r>
              <a:rPr sz="1725" spc="-112" baseline="-14492" dirty="0">
                <a:latin typeface="DejaVu Sans"/>
                <a:cs typeface="DejaVu Sans"/>
              </a:rPr>
              <a:t>𝑑𝑒𝑣</a:t>
            </a:r>
            <a:r>
              <a:rPr sz="1725" spc="-457" baseline="-14492" dirty="0">
                <a:latin typeface="DejaVu Sans"/>
                <a:cs typeface="DejaVu Sans"/>
              </a:rPr>
              <a:t> </a:t>
            </a:r>
            <a:r>
              <a:rPr sz="1600" spc="-125" dirty="0">
                <a:latin typeface="DejaVu Sans"/>
                <a:cs typeface="DejaVu Sans"/>
              </a:rPr>
              <a:t>𝑠𝑖𝑛𝜃</a:t>
            </a:r>
            <a:r>
              <a:rPr sz="1725" spc="-187" baseline="-14492" dirty="0">
                <a:latin typeface="DejaVu Sans"/>
                <a:cs typeface="DejaVu Sans"/>
              </a:rPr>
              <a:t>𝑑𝑒𝑣</a:t>
            </a:r>
            <a:endParaRPr sz="1725" baseline="-14492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1600" spc="-80" dirty="0">
                <a:latin typeface="DejaVu Sans"/>
                <a:cs typeface="DejaVu Sans"/>
              </a:rPr>
              <a:t>𝑅𝑐𝑜𝑠𝜃</a:t>
            </a:r>
            <a:r>
              <a:rPr sz="1725" spc="-120" baseline="-14492" dirty="0">
                <a:latin typeface="DejaVu Sans"/>
                <a:cs typeface="DejaVu Sans"/>
              </a:rPr>
              <a:t>𝑑𝑒𝑣</a:t>
            </a:r>
            <a:endParaRPr sz="1725" baseline="-14492">
              <a:latin typeface="DejaVu Sans"/>
              <a:cs typeface="DejaVu Sans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381372" y="5648959"/>
            <a:ext cx="31115" cy="5080"/>
          </a:xfrm>
          <a:custGeom>
            <a:avLst/>
            <a:gdLst/>
            <a:ahLst/>
            <a:cxnLst/>
            <a:rect l="l" t="t" r="r" b="b"/>
            <a:pathLst>
              <a:path w="31114" h="5079">
                <a:moveTo>
                  <a:pt x="0" y="5079"/>
                </a:moveTo>
                <a:lnTo>
                  <a:pt x="30606" y="5079"/>
                </a:lnTo>
                <a:lnTo>
                  <a:pt x="30606" y="0"/>
                </a:lnTo>
                <a:lnTo>
                  <a:pt x="0" y="0"/>
                </a:lnTo>
                <a:lnTo>
                  <a:pt x="0" y="50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406265" y="5528309"/>
            <a:ext cx="0" cy="120650"/>
          </a:xfrm>
          <a:custGeom>
            <a:avLst/>
            <a:gdLst/>
            <a:ahLst/>
            <a:cxnLst/>
            <a:rect l="l" t="t" r="r" b="b"/>
            <a:pathLst>
              <a:path h="120650">
                <a:moveTo>
                  <a:pt x="0" y="0"/>
                </a:moveTo>
                <a:lnTo>
                  <a:pt x="0" y="120649"/>
                </a:lnTo>
              </a:path>
            </a:pathLst>
          </a:custGeom>
          <a:ln w="114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81372" y="5523229"/>
            <a:ext cx="31115" cy="5080"/>
          </a:xfrm>
          <a:custGeom>
            <a:avLst/>
            <a:gdLst/>
            <a:ahLst/>
            <a:cxnLst/>
            <a:rect l="l" t="t" r="r" b="b"/>
            <a:pathLst>
              <a:path w="31114" h="5079">
                <a:moveTo>
                  <a:pt x="0" y="5080"/>
                </a:moveTo>
                <a:lnTo>
                  <a:pt x="30606" y="5080"/>
                </a:lnTo>
                <a:lnTo>
                  <a:pt x="30606" y="0"/>
                </a:lnTo>
                <a:lnTo>
                  <a:pt x="0" y="0"/>
                </a:lnTo>
                <a:lnTo>
                  <a:pt x="0" y="50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55389" y="5648959"/>
            <a:ext cx="30480" cy="5080"/>
          </a:xfrm>
          <a:custGeom>
            <a:avLst/>
            <a:gdLst/>
            <a:ahLst/>
            <a:cxnLst/>
            <a:rect l="l" t="t" r="r" b="b"/>
            <a:pathLst>
              <a:path w="30479" h="5079">
                <a:moveTo>
                  <a:pt x="0" y="5079"/>
                </a:moveTo>
                <a:lnTo>
                  <a:pt x="30480" y="5079"/>
                </a:lnTo>
                <a:lnTo>
                  <a:pt x="30480" y="0"/>
                </a:lnTo>
                <a:lnTo>
                  <a:pt x="0" y="0"/>
                </a:lnTo>
                <a:lnTo>
                  <a:pt x="0" y="50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261040" y="5528309"/>
            <a:ext cx="0" cy="120650"/>
          </a:xfrm>
          <a:custGeom>
            <a:avLst/>
            <a:gdLst/>
            <a:ahLst/>
            <a:cxnLst/>
            <a:rect l="l" t="t" r="r" b="b"/>
            <a:pathLst>
              <a:path h="120650">
                <a:moveTo>
                  <a:pt x="0" y="0"/>
                </a:moveTo>
                <a:lnTo>
                  <a:pt x="0" y="120649"/>
                </a:lnTo>
              </a:path>
            </a:pathLst>
          </a:custGeom>
          <a:ln w="11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255389" y="5523229"/>
            <a:ext cx="30480" cy="5080"/>
          </a:xfrm>
          <a:custGeom>
            <a:avLst/>
            <a:gdLst/>
            <a:ahLst/>
            <a:cxnLst/>
            <a:rect l="l" t="t" r="r" b="b"/>
            <a:pathLst>
              <a:path w="30479" h="5079">
                <a:moveTo>
                  <a:pt x="0" y="5080"/>
                </a:moveTo>
                <a:lnTo>
                  <a:pt x="30480" y="5080"/>
                </a:lnTo>
                <a:lnTo>
                  <a:pt x="30480" y="0"/>
                </a:lnTo>
                <a:lnTo>
                  <a:pt x="0" y="0"/>
                </a:lnTo>
                <a:lnTo>
                  <a:pt x="0" y="508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276471" y="5476747"/>
            <a:ext cx="3086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35" dirty="0">
                <a:latin typeface="DejaVu Sans"/>
                <a:cs typeface="DejaVu Sans"/>
              </a:rPr>
              <a:t>𝐴</a:t>
            </a:r>
            <a:r>
              <a:rPr sz="1100" spc="270" dirty="0">
                <a:latin typeface="DejaVu Sans"/>
                <a:cs typeface="DejaVu Sans"/>
              </a:rPr>
              <a:t> </a:t>
            </a:r>
            <a:r>
              <a:rPr sz="1100" spc="-100" dirty="0">
                <a:latin typeface="DejaVu Sans"/>
                <a:cs typeface="DejaVu Sans"/>
              </a:rPr>
              <a:t>=</a:t>
            </a:r>
            <a:endParaRPr sz="1100">
              <a:latin typeface="DejaVu Sans"/>
              <a:cs typeface="DejaVu Sans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8269223" y="5839459"/>
            <a:ext cx="38735" cy="7620"/>
          </a:xfrm>
          <a:custGeom>
            <a:avLst/>
            <a:gdLst/>
            <a:ahLst/>
            <a:cxnLst/>
            <a:rect l="l" t="t" r="r" b="b"/>
            <a:pathLst>
              <a:path w="38734" h="7620">
                <a:moveTo>
                  <a:pt x="0" y="7619"/>
                </a:moveTo>
                <a:lnTo>
                  <a:pt x="38607" y="7619"/>
                </a:lnTo>
                <a:lnTo>
                  <a:pt x="38607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300719" y="5340350"/>
            <a:ext cx="0" cy="499109"/>
          </a:xfrm>
          <a:custGeom>
            <a:avLst/>
            <a:gdLst/>
            <a:ahLst/>
            <a:cxnLst/>
            <a:rect l="l" t="t" r="r" b="b"/>
            <a:pathLst>
              <a:path h="499110">
                <a:moveTo>
                  <a:pt x="0" y="0"/>
                </a:moveTo>
                <a:lnTo>
                  <a:pt x="0" y="499109"/>
                </a:lnTo>
              </a:path>
            </a:pathLst>
          </a:custGeom>
          <a:ln w="142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269223" y="5332729"/>
            <a:ext cx="38735" cy="7620"/>
          </a:xfrm>
          <a:custGeom>
            <a:avLst/>
            <a:gdLst/>
            <a:ahLst/>
            <a:cxnLst/>
            <a:rect l="l" t="t" r="r" b="b"/>
            <a:pathLst>
              <a:path w="38734" h="7620">
                <a:moveTo>
                  <a:pt x="0" y="7620"/>
                </a:moveTo>
                <a:lnTo>
                  <a:pt x="38607" y="7620"/>
                </a:lnTo>
                <a:lnTo>
                  <a:pt x="38607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625594" y="5839459"/>
            <a:ext cx="38735" cy="7620"/>
          </a:xfrm>
          <a:custGeom>
            <a:avLst/>
            <a:gdLst/>
            <a:ahLst/>
            <a:cxnLst/>
            <a:rect l="l" t="t" r="r" b="b"/>
            <a:pathLst>
              <a:path w="38735" h="7620">
                <a:moveTo>
                  <a:pt x="0" y="7619"/>
                </a:moveTo>
                <a:lnTo>
                  <a:pt x="38607" y="7619"/>
                </a:lnTo>
                <a:lnTo>
                  <a:pt x="38607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32769" y="5340350"/>
            <a:ext cx="0" cy="499109"/>
          </a:xfrm>
          <a:custGeom>
            <a:avLst/>
            <a:gdLst/>
            <a:ahLst/>
            <a:cxnLst/>
            <a:rect l="l" t="t" r="r" b="b"/>
            <a:pathLst>
              <a:path h="499110">
                <a:moveTo>
                  <a:pt x="0" y="0"/>
                </a:moveTo>
                <a:lnTo>
                  <a:pt x="0" y="499109"/>
                </a:lnTo>
              </a:path>
            </a:pathLst>
          </a:custGeom>
          <a:ln w="14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25594" y="5332729"/>
            <a:ext cx="38735" cy="7620"/>
          </a:xfrm>
          <a:custGeom>
            <a:avLst/>
            <a:gdLst/>
            <a:ahLst/>
            <a:cxnLst/>
            <a:rect l="l" t="t" r="r" b="b"/>
            <a:pathLst>
              <a:path w="38735" h="7620">
                <a:moveTo>
                  <a:pt x="0" y="7620"/>
                </a:moveTo>
                <a:lnTo>
                  <a:pt x="38607" y="7620"/>
                </a:lnTo>
                <a:lnTo>
                  <a:pt x="38607" y="0"/>
                </a:lnTo>
                <a:lnTo>
                  <a:pt x="0" y="0"/>
                </a:lnTo>
                <a:lnTo>
                  <a:pt x="0" y="7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4654677" y="5282285"/>
            <a:ext cx="1377950" cy="5651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100" spc="-50" dirty="0">
                <a:latin typeface="DejaVu Sans"/>
                <a:cs typeface="DejaVu Sans"/>
              </a:rPr>
              <a:t>si</a:t>
            </a:r>
            <a:r>
              <a:rPr sz="1100" spc="-195" dirty="0">
                <a:latin typeface="DejaVu Sans"/>
                <a:cs typeface="DejaVu Sans"/>
              </a:rPr>
              <a:t> </a:t>
            </a:r>
            <a:r>
              <a:rPr sz="1100" spc="-30" dirty="0">
                <a:latin typeface="DejaVu Sans"/>
                <a:cs typeface="DejaVu Sans"/>
              </a:rPr>
              <a:t>n(</a:t>
            </a:r>
            <a:r>
              <a:rPr sz="1100" spc="-175" dirty="0">
                <a:latin typeface="DejaVu Sans"/>
                <a:cs typeface="DejaVu Sans"/>
              </a:rPr>
              <a:t> </a:t>
            </a:r>
            <a:r>
              <a:rPr sz="1100" spc="-5" dirty="0">
                <a:latin typeface="DejaVu Sans"/>
                <a:cs typeface="DejaVu Sans"/>
              </a:rPr>
              <a:t>𝜃</a:t>
            </a:r>
            <a:r>
              <a:rPr sz="1200" spc="-7" baseline="-17361" dirty="0">
                <a:latin typeface="DejaVu Sans"/>
                <a:cs typeface="DejaVu Sans"/>
              </a:rPr>
              <a:t>𝐵𝑇𝑆</a:t>
            </a:r>
            <a:r>
              <a:rPr sz="1100" spc="-5" dirty="0">
                <a:latin typeface="DejaVu Sans"/>
                <a:cs typeface="DejaVu Sans"/>
              </a:rPr>
              <a:t>)𝑐𝑜𝑠(𝜑</a:t>
            </a:r>
            <a:r>
              <a:rPr sz="1200" spc="-7" baseline="-17361" dirty="0">
                <a:latin typeface="DejaVu Sans"/>
                <a:cs typeface="DejaVu Sans"/>
              </a:rPr>
              <a:t>𝐵𝑇𝑆</a:t>
            </a:r>
            <a:r>
              <a:rPr sz="1650" spc="-7" baseline="2525" dirty="0">
                <a:latin typeface="DejaVu Sans"/>
                <a:cs typeface="DejaVu Sans"/>
              </a:rPr>
              <a:t>)</a:t>
            </a:r>
            <a:endParaRPr sz="1650" baseline="2525">
              <a:latin typeface="DejaVu Sans"/>
              <a:cs typeface="DejaVu Sans"/>
            </a:endParaRPr>
          </a:p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1100" spc="-35" dirty="0">
                <a:latin typeface="DejaVu Sans"/>
                <a:cs typeface="DejaVu Sans"/>
              </a:rPr>
              <a:t>−𝑠𝑖𝑛(𝜑</a:t>
            </a:r>
            <a:r>
              <a:rPr sz="1200" spc="-52" baseline="-17361" dirty="0">
                <a:latin typeface="DejaVu Sans"/>
                <a:cs typeface="DejaVu Sans"/>
              </a:rPr>
              <a:t>𝐵𝑇𝑆</a:t>
            </a:r>
            <a:r>
              <a:rPr sz="1650" spc="-52" baseline="2525" dirty="0">
                <a:latin typeface="DejaVu Sans"/>
                <a:cs typeface="DejaVu Sans"/>
              </a:rPr>
              <a:t>)</a:t>
            </a:r>
            <a:endParaRPr sz="1650" baseline="2525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100" spc="-100" dirty="0">
                <a:latin typeface="DejaVu Sans"/>
                <a:cs typeface="DejaVu Sans"/>
              </a:rPr>
              <a:t>−co</a:t>
            </a:r>
            <a:r>
              <a:rPr sz="1100" spc="-204" dirty="0">
                <a:latin typeface="DejaVu Sans"/>
                <a:cs typeface="DejaVu Sans"/>
              </a:rPr>
              <a:t> </a:t>
            </a:r>
            <a:r>
              <a:rPr sz="1100" spc="-35" dirty="0">
                <a:latin typeface="DejaVu Sans"/>
                <a:cs typeface="DejaVu Sans"/>
              </a:rPr>
              <a:t>s(</a:t>
            </a:r>
            <a:r>
              <a:rPr sz="1100" spc="-204" dirty="0">
                <a:latin typeface="DejaVu Sans"/>
                <a:cs typeface="DejaVu Sans"/>
              </a:rPr>
              <a:t> </a:t>
            </a:r>
            <a:r>
              <a:rPr sz="1100" spc="-5" dirty="0">
                <a:latin typeface="DejaVu Sans"/>
                <a:cs typeface="DejaVu Sans"/>
              </a:rPr>
              <a:t>𝜃</a:t>
            </a:r>
            <a:r>
              <a:rPr sz="1200" spc="-7" baseline="-17361" dirty="0">
                <a:latin typeface="DejaVu Sans"/>
                <a:cs typeface="DejaVu Sans"/>
              </a:rPr>
              <a:t>𝐵𝑇𝑆</a:t>
            </a:r>
            <a:r>
              <a:rPr sz="1100" spc="-5" dirty="0">
                <a:latin typeface="DejaVu Sans"/>
                <a:cs typeface="DejaVu Sans"/>
              </a:rPr>
              <a:t>)𝑐𝑜𝑠(𝜑</a:t>
            </a:r>
            <a:r>
              <a:rPr sz="1200" spc="-7" baseline="-17361" dirty="0">
                <a:latin typeface="DejaVu Sans"/>
                <a:cs typeface="DejaVu Sans"/>
              </a:rPr>
              <a:t>𝐵𝑇𝑆</a:t>
            </a:r>
            <a:r>
              <a:rPr sz="1650" spc="-7" baseline="2525" dirty="0">
                <a:latin typeface="DejaVu Sans"/>
                <a:cs typeface="DejaVu Sans"/>
              </a:rPr>
              <a:t>)</a:t>
            </a:r>
            <a:endParaRPr sz="1650" baseline="2525">
              <a:latin typeface="DejaVu Sans"/>
              <a:cs typeface="DejaVu Sans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www3.ufpe.br/laboratoriomicroondas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6146672" y="5282285"/>
            <a:ext cx="1362710" cy="56515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sz="1100" spc="-50" dirty="0">
                <a:latin typeface="DejaVu Sans"/>
                <a:cs typeface="DejaVu Sans"/>
              </a:rPr>
              <a:t>si</a:t>
            </a:r>
            <a:r>
              <a:rPr sz="1100" spc="-195" dirty="0">
                <a:latin typeface="DejaVu Sans"/>
                <a:cs typeface="DejaVu Sans"/>
              </a:rPr>
              <a:t> </a:t>
            </a:r>
            <a:r>
              <a:rPr sz="1100" spc="-30" dirty="0">
                <a:latin typeface="DejaVu Sans"/>
                <a:cs typeface="DejaVu Sans"/>
              </a:rPr>
              <a:t>n(</a:t>
            </a:r>
            <a:r>
              <a:rPr sz="1100" spc="-170" dirty="0">
                <a:latin typeface="DejaVu Sans"/>
                <a:cs typeface="DejaVu Sans"/>
              </a:rPr>
              <a:t> </a:t>
            </a:r>
            <a:r>
              <a:rPr sz="1100" spc="-15" dirty="0">
                <a:latin typeface="DejaVu Sans"/>
                <a:cs typeface="DejaVu Sans"/>
              </a:rPr>
              <a:t>𝜃</a:t>
            </a:r>
            <a:r>
              <a:rPr sz="1200" spc="-22" baseline="-17361" dirty="0">
                <a:latin typeface="DejaVu Sans"/>
                <a:cs typeface="DejaVu Sans"/>
              </a:rPr>
              <a:t>𝐵𝑇𝑆</a:t>
            </a:r>
            <a:r>
              <a:rPr sz="1100" spc="-15" dirty="0">
                <a:latin typeface="DejaVu Sans"/>
                <a:cs typeface="DejaVu Sans"/>
              </a:rPr>
              <a:t>)𝑠𝑖𝑛(𝜑</a:t>
            </a:r>
            <a:r>
              <a:rPr sz="1200" spc="-22" baseline="-17361" dirty="0">
                <a:latin typeface="DejaVu Sans"/>
                <a:cs typeface="DejaVu Sans"/>
              </a:rPr>
              <a:t>𝐵𝑇𝑆</a:t>
            </a:r>
            <a:r>
              <a:rPr sz="1650" spc="-22" baseline="2525" dirty="0">
                <a:latin typeface="DejaVu Sans"/>
                <a:cs typeface="DejaVu Sans"/>
              </a:rPr>
              <a:t>)</a:t>
            </a:r>
            <a:endParaRPr sz="1650" baseline="2525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100" spc="-15" dirty="0">
                <a:latin typeface="DejaVu Sans"/>
                <a:cs typeface="DejaVu Sans"/>
              </a:rPr>
              <a:t>𝑐𝑜𝑠(𝜑</a:t>
            </a:r>
            <a:r>
              <a:rPr sz="1200" spc="-22" baseline="-17361" dirty="0">
                <a:latin typeface="DejaVu Sans"/>
                <a:cs typeface="DejaVu Sans"/>
              </a:rPr>
              <a:t>𝐵𝑇𝑆</a:t>
            </a:r>
            <a:r>
              <a:rPr sz="1650" spc="-22" baseline="2525" dirty="0">
                <a:latin typeface="DejaVu Sans"/>
                <a:cs typeface="DejaVu Sans"/>
              </a:rPr>
              <a:t>)</a:t>
            </a:r>
            <a:endParaRPr sz="1650" baseline="2525">
              <a:latin typeface="DejaVu Sans"/>
              <a:cs typeface="DejaVu Sans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100" spc="-100" dirty="0">
                <a:latin typeface="DejaVu Sans"/>
                <a:cs typeface="DejaVu Sans"/>
              </a:rPr>
              <a:t>−co </a:t>
            </a:r>
            <a:r>
              <a:rPr sz="1100" spc="-35" dirty="0">
                <a:latin typeface="DejaVu Sans"/>
                <a:cs typeface="DejaVu Sans"/>
              </a:rPr>
              <a:t>s(</a:t>
            </a:r>
            <a:r>
              <a:rPr sz="1100" spc="-290" dirty="0">
                <a:latin typeface="DejaVu Sans"/>
                <a:cs typeface="DejaVu Sans"/>
              </a:rPr>
              <a:t> </a:t>
            </a:r>
            <a:r>
              <a:rPr sz="1100" spc="-15" dirty="0">
                <a:latin typeface="DejaVu Sans"/>
                <a:cs typeface="DejaVu Sans"/>
              </a:rPr>
              <a:t>𝜃</a:t>
            </a:r>
            <a:r>
              <a:rPr sz="1200" spc="-22" baseline="-17361" dirty="0">
                <a:latin typeface="DejaVu Sans"/>
                <a:cs typeface="DejaVu Sans"/>
              </a:rPr>
              <a:t>𝐵𝑇𝑆</a:t>
            </a:r>
            <a:r>
              <a:rPr sz="1100" spc="-15" dirty="0">
                <a:latin typeface="DejaVu Sans"/>
                <a:cs typeface="DejaVu Sans"/>
              </a:rPr>
              <a:t>)𝑠𝑖𝑛(𝜑</a:t>
            </a:r>
            <a:r>
              <a:rPr sz="1200" spc="-22" baseline="-17361" dirty="0">
                <a:latin typeface="DejaVu Sans"/>
                <a:cs typeface="DejaVu Sans"/>
              </a:rPr>
              <a:t>𝐵𝑇𝑆</a:t>
            </a:r>
            <a:r>
              <a:rPr sz="1650" spc="-22" baseline="2525" dirty="0">
                <a:latin typeface="DejaVu Sans"/>
                <a:cs typeface="DejaVu Sans"/>
              </a:rPr>
              <a:t>)</a:t>
            </a:r>
            <a:endParaRPr sz="1650" baseline="2525">
              <a:latin typeface="DejaVu Sans"/>
              <a:cs typeface="DejaVu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623809" y="5282285"/>
            <a:ext cx="657225" cy="565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8290" marR="5080" indent="-276225">
              <a:lnSpc>
                <a:spcPct val="107300"/>
              </a:lnSpc>
              <a:spcBef>
                <a:spcPts val="95"/>
              </a:spcBef>
            </a:pPr>
            <a:r>
              <a:rPr sz="1100" spc="-100" dirty="0">
                <a:latin typeface="DejaVu Sans"/>
                <a:cs typeface="DejaVu Sans"/>
              </a:rPr>
              <a:t>co</a:t>
            </a:r>
            <a:r>
              <a:rPr sz="1100" spc="-215" dirty="0">
                <a:latin typeface="DejaVu Sans"/>
                <a:cs typeface="DejaVu Sans"/>
              </a:rPr>
              <a:t> </a:t>
            </a:r>
            <a:r>
              <a:rPr sz="1100" spc="-40" dirty="0">
                <a:latin typeface="DejaVu Sans"/>
                <a:cs typeface="DejaVu Sans"/>
              </a:rPr>
              <a:t>s(</a:t>
            </a:r>
            <a:r>
              <a:rPr sz="1100" spc="-204" dirty="0">
                <a:latin typeface="DejaVu Sans"/>
                <a:cs typeface="DejaVu Sans"/>
              </a:rPr>
              <a:t> </a:t>
            </a:r>
            <a:r>
              <a:rPr sz="1100" spc="10" dirty="0">
                <a:latin typeface="DejaVu Sans"/>
                <a:cs typeface="DejaVu Sans"/>
              </a:rPr>
              <a:t>𝜃</a:t>
            </a:r>
            <a:r>
              <a:rPr sz="1200" spc="15" baseline="-17361" dirty="0">
                <a:latin typeface="DejaVu Sans"/>
                <a:cs typeface="DejaVu Sans"/>
              </a:rPr>
              <a:t>𝐵𝑇𝑆</a:t>
            </a:r>
            <a:r>
              <a:rPr sz="1650" spc="15" baseline="2525" dirty="0">
                <a:latin typeface="DejaVu Sans"/>
                <a:cs typeface="DejaVu Sans"/>
              </a:rPr>
              <a:t>)  </a:t>
            </a:r>
            <a:r>
              <a:rPr sz="1100" spc="-90" dirty="0">
                <a:latin typeface="DejaVu Sans"/>
                <a:cs typeface="DejaVu Sans"/>
              </a:rPr>
              <a:t>0</a:t>
            </a:r>
            <a:endParaRPr sz="1100">
              <a:latin typeface="DejaVu Sans"/>
              <a:cs typeface="DejaVu Sans"/>
            </a:endParaRPr>
          </a:p>
          <a:p>
            <a:pPr marL="21590">
              <a:lnSpc>
                <a:spcPct val="100000"/>
              </a:lnSpc>
              <a:spcBef>
                <a:spcPts val="100"/>
              </a:spcBef>
            </a:pPr>
            <a:r>
              <a:rPr sz="1100" spc="-50" dirty="0">
                <a:latin typeface="DejaVu Sans"/>
                <a:cs typeface="DejaVu Sans"/>
              </a:rPr>
              <a:t>si</a:t>
            </a:r>
            <a:r>
              <a:rPr sz="1100" spc="-210" dirty="0">
                <a:latin typeface="DejaVu Sans"/>
                <a:cs typeface="DejaVu Sans"/>
              </a:rPr>
              <a:t> </a:t>
            </a:r>
            <a:r>
              <a:rPr sz="1100" spc="-30" dirty="0">
                <a:latin typeface="DejaVu Sans"/>
                <a:cs typeface="DejaVu Sans"/>
              </a:rPr>
              <a:t>n(</a:t>
            </a:r>
            <a:r>
              <a:rPr sz="1100" spc="-185" dirty="0">
                <a:latin typeface="DejaVu Sans"/>
                <a:cs typeface="DejaVu Sans"/>
              </a:rPr>
              <a:t> </a:t>
            </a:r>
            <a:r>
              <a:rPr sz="1100" spc="10" dirty="0">
                <a:latin typeface="DejaVu Sans"/>
                <a:cs typeface="DejaVu Sans"/>
              </a:rPr>
              <a:t>𝜃</a:t>
            </a:r>
            <a:r>
              <a:rPr sz="1200" spc="15" baseline="-17361" dirty="0">
                <a:latin typeface="DejaVu Sans"/>
                <a:cs typeface="DejaVu Sans"/>
              </a:rPr>
              <a:t>𝐵𝑇𝑆</a:t>
            </a:r>
            <a:r>
              <a:rPr sz="1650" spc="15" baseline="2525" dirty="0">
                <a:latin typeface="DejaVu Sans"/>
                <a:cs typeface="DejaVu Sans"/>
              </a:rPr>
              <a:t>)</a:t>
            </a:r>
            <a:endParaRPr sz="1650" baseline="2525">
              <a:latin typeface="DejaVu Sans"/>
              <a:cs typeface="DejaVu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1126</Words>
  <Application>Microsoft Office PowerPoint</Application>
  <PresentationFormat>Apresentação na tela (4:3)</PresentationFormat>
  <Paragraphs>184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4" baseType="lpstr">
      <vt:lpstr>Arial</vt:lpstr>
      <vt:lpstr>Calibri</vt:lpstr>
      <vt:lpstr>DejaVu Sans</vt:lpstr>
      <vt:lpstr>Symbol</vt:lpstr>
      <vt:lpstr>Times New Roman</vt:lpstr>
      <vt:lpstr>Trebuchet MS</vt:lpstr>
      <vt:lpstr>Wingdings</vt:lpstr>
      <vt:lpstr>Office Theme</vt:lpstr>
      <vt:lpstr>Application of Base Transceiver Station with  Smart Antennas in the Power Distribution  Sector</vt:lpstr>
      <vt:lpstr>Summary</vt:lpstr>
      <vt:lpstr>Context</vt:lpstr>
      <vt:lpstr>Context</vt:lpstr>
      <vt:lpstr>Mathematical Model</vt:lpstr>
      <vt:lpstr>Mathematical Model</vt:lpstr>
      <vt:lpstr>Mathematical Model</vt:lpstr>
      <vt:lpstr>Mathematical Model</vt:lpstr>
      <vt:lpstr>Mathematical Model</vt:lpstr>
      <vt:lpstr>Mathematical Model</vt:lpstr>
      <vt:lpstr>Numerical Simulations  and Results</vt:lpstr>
      <vt:lpstr>Numerical Simulations  and Results</vt:lpstr>
      <vt:lpstr>Numerical Simulations  and Results</vt:lpstr>
      <vt:lpstr>Numerical Simulations  and Results</vt:lpstr>
      <vt:lpstr>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Marcos</dc:creator>
  <cp:lastModifiedBy>Marcelo Alves</cp:lastModifiedBy>
  <cp:revision>1</cp:revision>
  <dcterms:created xsi:type="dcterms:W3CDTF">2019-09-13T15:56:07Z</dcterms:created>
  <dcterms:modified xsi:type="dcterms:W3CDTF">2019-09-13T15:57:03Z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2019-09-13T00:00:00Z</vt:filetime>
  </property>
</Properties>
</file>