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20063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37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14782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213368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14782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213368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619640" y="1723680"/>
            <a:ext cx="29158920" cy="33441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19640" y="1723680"/>
            <a:ext cx="29158920" cy="7214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24221/jeap.3.1.2018.1660.008-023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joao@ufpe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933284" y="6577920"/>
            <a:ext cx="26532720" cy="1225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Inserir título do resumo</a:t>
            </a:r>
            <a:endParaRPr lang="pt-BR" sz="6000" b="0" strike="noStrike" spc="-1" dirty="0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900000" y="11345020"/>
            <a:ext cx="14759280" cy="2555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Introdução</a:t>
            </a: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Na introdução deve-se informar a importância do tema de pesquisa de forma clara, contextualizando e justificando a relevância do estudo. Indicar os aspectos inovadores, as implicações da pesquisa para o contexto socioambiental e as possíveis contribuições teóricas que o estudo pode trazer. 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O formato adotado neste </a:t>
            </a:r>
            <a:r>
              <a:rPr lang="pt-BR" sz="3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template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recomenda o uso da fonte “Arial”, tamanho 12 com espaçamento simples, padronizados para todo o resumo, conforme prevê a </a:t>
            </a:r>
            <a:r>
              <a:rPr lang="pt-BR" sz="3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ABNT NBR 6022/2018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As citações com mais de três linhas, paginação, notas, legendas e fontes das ilustrações e tabelas devem ser em tamanho menor e uniforme.	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No último parágrafo, estabelecer os objetivos do trabalho. Indicamos alguns exemplos de formas de citação a seguir, conforme a </a:t>
            </a:r>
            <a:r>
              <a:rPr lang="pt-BR" sz="3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ABNT NBR 10520/2002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Este formato deve ser seguido nas seções de Introdução, Referencial Teórico, Material e Métodos, Resultados e Discussões.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Referencial Teórico</a:t>
            </a: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Inserir as contribuições teóricas do estudo, citando as ideias dos autores e suas contribuições para o entendimento do problema de pesquisa de acordo com a </a:t>
            </a:r>
            <a:r>
              <a:rPr lang="pt-BR" sz="3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ABNT NBR 10520/2002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norma específica com as características exigíveis para apresentação de citações em documentos.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Conforme a </a:t>
            </a:r>
            <a:r>
              <a:rPr lang="pt-BR" sz="3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ABNT NBR 10520/200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2, nas citações, as chamadas pelo sobrenome do autor, pela instituição responsável ou título incluído na sentença devem ser em letras maiúsculas e minúsculas e, quando estiverem entre parênteses, devem ser em letras maiúsculas. São formas de citações no texto: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01 - (AUTOR, 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02 - Autor (ano).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03 - (AUTOR e AUTOR, ANO)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04 - Autor e Autor (ano).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05 - Autor, Autor e Autor (ano).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06 - (AUTOR, AUTOR e AUTOR, 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07 - Autor et al. (ano).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Autor 08 - (AUTOR et al., 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Materiais e Métodos</a:t>
            </a: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Descrever de forma clara e breve quais os métodos e técnicas de pesquisa utilizadas para o alcance dos objetivos propostos no estudo.</a:t>
            </a: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Discussão e Resultados</a:t>
            </a: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Neste tópico devem-se detalhar a discussão e resultados da pesquisa em conjunto, observando-se os critérios para a apresentação dos resultados obtidos e discussão com dados já publicados. Não apresentar conclusões baseadas nos dados apresentados.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Caso seja necessário apresentar dados e resultados através de tabela, figura ou quadro, recomenda-se fontes em tamanho menor e uniforme, conforme a </a:t>
            </a:r>
            <a:r>
              <a:rPr lang="pt-BR" sz="3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ABNT NBR 6022/2018 e ABNT NBR 14724/2011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As tabelas, figuras ou quadros devem ser citadas no texto, inseridas o mais próximo do trecho conforme prevê o Instituto Brasileiro de Geografia e Estatística (IBGE).</a:t>
            </a:r>
            <a:endParaRPr lang="pt-BR" sz="3000" b="0" strike="noStrike" spc="-1" dirty="0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16560000" y="11345020"/>
            <a:ext cx="14939280" cy="2555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Figura 1 - Inclua o título da Figura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Fonte: Autor (Ano).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Conclusões</a:t>
            </a:r>
            <a:r>
              <a:rPr lang="pt-BR" sz="5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t-BR" sz="5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5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 conclusões do estudo devem ser obtidas de seus resultados de forma clara e apoiada pelos dados inseridos no tópico “Discussão e Resultados”. É um espaço para mensurar as contribuições da pesquisa e sugerir pontos importantes no tema pesquisado, sem referenciar autores e respondendo aos objetivos do trabalho.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Referências</a:t>
            </a: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45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As obras dos autores citados no trabalho devem ser referenciadas em ordem alfabética, conforme a </a:t>
            </a:r>
            <a:r>
              <a:rPr lang="pt-BR" sz="3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ABNT NBR 6023/2020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 Devem ter o espaçamento simples e estarem alinhadas à margem esquerda do texto, sendo separadas entre si por uma linha com espaçamento simples e em branco. São exemplos relevantes de referências no texto a seguir: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30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Periódico eletrônico</a:t>
            </a: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MACHADO, L. C., SELVA, V. S. F., SANTOS, S. M. Proposta metodológica interdisciplinar como ferramenta para o potencial de conservação de nascentes. </a:t>
            </a:r>
            <a:r>
              <a:rPr lang="pt-BR" sz="3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Journal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pt-BR" sz="3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of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Environmental </a:t>
            </a:r>
            <a:r>
              <a:rPr lang="pt-BR" sz="3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Analysis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pt-BR" sz="3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and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pt-BR" sz="30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Progress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, v. 03 n. 01 (2018) 008-023. Disponível em: </a:t>
            </a:r>
            <a:r>
              <a:rPr lang="pt-BR" sz="3000" b="0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https://doi.org/10.24221/jeap.3.1.2018.1660.008-023</a:t>
            </a:r>
            <a:r>
              <a:rPr lang="pt-BR" sz="3000" b="0" strike="noStrike" spc="-1" dirty="0">
                <a:solidFill>
                  <a:srgbClr val="0000FF"/>
                </a:solidFill>
                <a:latin typeface="Arial"/>
                <a:ea typeface="DejaVu Sans"/>
              </a:rPr>
              <a:t>. Acesso em: 1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3 jun. 2023.</a:t>
            </a: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3000" b="0" u="sng" strike="noStrike" spc="-1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Livro</a:t>
            </a: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LEFF, E. Saber ambiental: sustentabilidade, racionalidade, complexidade, poder. 7 ed. Rio de Janeiro: Vozes, 2009.</a:t>
            </a: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Agradecimentos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	Informar as instituições, agências de fomento à pesquisa e/ou nomes de pessoas que deram contribuições importantes para  execução da pesquisa e elaboração do resumo expandido.</a:t>
            </a:r>
            <a:endParaRPr lang="pt-BR" sz="3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</p:txBody>
      </p:sp>
      <p:pic>
        <p:nvPicPr>
          <p:cNvPr id="42" name="Imagem 41"/>
          <p:cNvPicPr/>
          <p:nvPr/>
        </p:nvPicPr>
        <p:blipFill>
          <a:blip r:embed="rId3"/>
          <a:stretch/>
        </p:blipFill>
        <p:spPr>
          <a:xfrm>
            <a:off x="16199100" y="11493593"/>
            <a:ext cx="12960000" cy="7918200"/>
          </a:xfrm>
          <a:prstGeom prst="rect">
            <a:avLst/>
          </a:prstGeom>
          <a:ln w="0">
            <a:noFill/>
          </a:ln>
        </p:spPr>
      </p:pic>
      <p:sp>
        <p:nvSpPr>
          <p:cNvPr id="43" name="CustomShape 4"/>
          <p:cNvSpPr/>
          <p:nvPr/>
        </p:nvSpPr>
        <p:spPr>
          <a:xfrm>
            <a:off x="4859640" y="7951045"/>
            <a:ext cx="22678920" cy="3340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João A. Silva – UFPE, E-mail: </a:t>
            </a:r>
            <a:r>
              <a:rPr lang="pt-BR" sz="3000" b="0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4"/>
              </a:rPr>
              <a:t>joao@ufpe.br</a:t>
            </a:r>
            <a:r>
              <a:rPr lang="pt-BR" sz="3000" b="0" u="sng" strike="noStrike" spc="-1" dirty="0">
                <a:solidFill>
                  <a:srgbClr val="000080"/>
                </a:solidFill>
                <a:uFillTx/>
                <a:latin typeface="Arial"/>
                <a:ea typeface="DejaVu Sans"/>
              </a:rPr>
              <a:t>; </a:t>
            </a: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Autor 2 – Filiação, E-mail; Autor 3 – Filiação, E-mail; </a:t>
            </a:r>
            <a:endParaRPr lang="pt-BR" sz="3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Autor 4 – Filiação, E-mail; Autor 5 (Orientador(a) – Filiação, E-mail:</a:t>
            </a:r>
            <a:endParaRPr lang="pt-BR" sz="3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GT-06: Gestão &amp; Conservação dos Recursos</a:t>
            </a:r>
            <a:endParaRPr lang="pt-BR" sz="3000" b="0" strike="noStrike" spc="-1" dirty="0">
              <a:latin typeface="Arial"/>
            </a:endParaRPr>
          </a:p>
        </p:txBody>
      </p:sp>
      <p:pic>
        <p:nvPicPr>
          <p:cNvPr id="2" name="Figura1">
            <a:extLst>
              <a:ext uri="{FF2B5EF4-FFF2-40B4-BE49-F238E27FC236}">
                <a16:creationId xmlns:a16="http://schemas.microsoft.com/office/drawing/2014/main" id="{BA767869-C436-C7F5-5239-4D9F2781BA4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8348"/>
          <a:stretch/>
        </p:blipFill>
        <p:spPr bwMode="auto">
          <a:xfrm>
            <a:off x="-1" y="0"/>
            <a:ext cx="31647809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Figura2">
            <a:extLst>
              <a:ext uri="{FF2B5EF4-FFF2-40B4-BE49-F238E27FC236}">
                <a16:creationId xmlns:a16="http://schemas.microsoft.com/office/drawing/2014/main" id="{D3F3B09B-B95B-CE4A-B108-F839553209F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434"/>
          <a:stretch/>
        </p:blipFill>
        <p:spPr bwMode="auto">
          <a:xfrm>
            <a:off x="3170520" y="39936441"/>
            <a:ext cx="29288459" cy="3340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Forma1">
            <a:extLst>
              <a:ext uri="{FF2B5EF4-FFF2-40B4-BE49-F238E27FC236}">
                <a16:creationId xmlns:a16="http://schemas.microsoft.com/office/drawing/2014/main" id="{B3CAF39F-4F2C-9BC7-C78C-09F11D797D1A}"/>
              </a:ext>
            </a:extLst>
          </p:cNvPr>
          <p:cNvSpPr txBox="1"/>
          <p:nvPr/>
        </p:nvSpPr>
        <p:spPr>
          <a:xfrm>
            <a:off x="10762273" y="40978053"/>
            <a:ext cx="21696706" cy="1600159"/>
          </a:xfrm>
          <a:prstGeom prst="rect">
            <a:avLst/>
          </a:prstGeom>
          <a:noFill/>
          <a:ln w="0">
            <a:noFill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pt-BR" sz="3600" b="1" i="1" kern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XXIV ENCONTRO DA REDE DE ESTUDOS AMBIENTAIS DOS PAÍSES DE LÍNGUA PORTUGUESA</a:t>
            </a:r>
            <a:endParaRPr lang="pt-BR" sz="3600" kern="100" dirty="0">
              <a:effectLst/>
              <a:latin typeface="Liberation Serif;Times New Roma"/>
              <a:ea typeface="NSimSun" panose="02010609030101010101" pitchFamily="49" charset="-122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4000" b="1" i="1" kern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``Ciência e Inovação para a Sustentabilidade`` UFPE Recife - Pernambuco, Brasil.</a:t>
            </a:r>
            <a:endParaRPr lang="pt-BR" sz="4000" kern="100" dirty="0">
              <a:effectLst/>
              <a:latin typeface="Liberation Serif;Times New Roma"/>
              <a:ea typeface="NSimSun" panose="02010609030101010101" pitchFamily="49" charset="-122"/>
              <a:cs typeface="Mangal" panose="02040503050203030202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820</Words>
  <Application>Microsoft Office PowerPoint</Application>
  <PresentationFormat>Personalizar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Liberation Serif;Times New Roma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ITL_GABI</dc:creator>
  <dc:description/>
  <cp:lastModifiedBy>Italo Soares</cp:lastModifiedBy>
  <cp:revision>11</cp:revision>
  <dcterms:created xsi:type="dcterms:W3CDTF">2023-06-20T23:22:54Z</dcterms:created>
  <dcterms:modified xsi:type="dcterms:W3CDTF">2023-07-15T04:45:16Z</dcterms:modified>
  <dc:language>pt-BR</dc:language>
</cp:coreProperties>
</file>